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6858000" cx="9144000"/>
  <p:notesSz cx="6858000" cy="9144000"/>
  <p:embeddedFontLst>
    <p:embeddedFont>
      <p:font typeface="Montserrat"/>
      <p:regular r:id="rId57"/>
      <p:bold r:id="rId58"/>
      <p:italic r:id="rId59"/>
      <p:boldItalic r:id="rId60"/>
    </p:embeddedFont>
    <p:embeddedFont>
      <p:font typeface="Roboto Condensed"/>
      <p:regular r:id="rId61"/>
      <p:bold r:id="rId62"/>
      <p:italic r:id="rId63"/>
      <p:boldItalic r:id="rId64"/>
    </p:embeddedFont>
    <p:embeddedFont>
      <p:font typeface="Nunito Sans"/>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Condensed-bold.fntdata"/><Relationship Id="rId61" Type="http://schemas.openxmlformats.org/officeDocument/2006/relationships/font" Target="fonts/RobotoCondensed-regular.fntdata"/><Relationship Id="rId20" Type="http://schemas.openxmlformats.org/officeDocument/2006/relationships/slide" Target="slides/slide15.xml"/><Relationship Id="rId64" Type="http://schemas.openxmlformats.org/officeDocument/2006/relationships/font" Target="fonts/RobotoCondensed-boldItalic.fntdata"/><Relationship Id="rId63" Type="http://schemas.openxmlformats.org/officeDocument/2006/relationships/font" Target="fonts/RobotoCondensed-italic.fntdata"/><Relationship Id="rId22" Type="http://schemas.openxmlformats.org/officeDocument/2006/relationships/slide" Target="slides/slide17.xml"/><Relationship Id="rId66" Type="http://schemas.openxmlformats.org/officeDocument/2006/relationships/font" Target="fonts/NunitoSans-bold.fntdata"/><Relationship Id="rId21" Type="http://schemas.openxmlformats.org/officeDocument/2006/relationships/slide" Target="slides/slide16.xml"/><Relationship Id="rId65" Type="http://schemas.openxmlformats.org/officeDocument/2006/relationships/font" Target="fonts/NunitoSans-regular.fntdata"/><Relationship Id="rId24" Type="http://schemas.openxmlformats.org/officeDocument/2006/relationships/slide" Target="slides/slide19.xml"/><Relationship Id="rId68" Type="http://schemas.openxmlformats.org/officeDocument/2006/relationships/font" Target="fonts/NunitoSans-boldItalic.fntdata"/><Relationship Id="rId23" Type="http://schemas.openxmlformats.org/officeDocument/2006/relationships/slide" Target="slides/slide18.xml"/><Relationship Id="rId67" Type="http://schemas.openxmlformats.org/officeDocument/2006/relationships/font" Target="fonts/NunitoSans-italic.fntdata"/><Relationship Id="rId60" Type="http://schemas.openxmlformats.org/officeDocument/2006/relationships/font" Target="fonts/Montserrat-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Montserrat-regular.fnt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Montserrat-italic.fntdata"/><Relationship Id="rId14" Type="http://schemas.openxmlformats.org/officeDocument/2006/relationships/slide" Target="slides/slide9.xml"/><Relationship Id="rId58" Type="http://schemas.openxmlformats.org/officeDocument/2006/relationships/font" Target="fonts/Montserrat-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indent="-228600" lvl="1" marL="9144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2pPr>
            <a:lvl3pPr indent="-228600" lvl="2" marL="13716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3pPr>
            <a:lvl4pPr indent="-228600" lvl="3" marL="18288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4pPr>
            <a:lvl5pPr indent="-228600" lvl="4" marL="22860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Montserrat"/>
                <a:ea typeface="Montserrat"/>
                <a:cs typeface="Montserrat"/>
                <a:sym typeface="Montserrat"/>
              </a:rPr>
              <a:t>‹#›</a:t>
            </a:fld>
            <a:endParaRPr b="0" i="0" sz="1200" u="none" cap="none" strike="noStrike">
              <a:solidFill>
                <a:schemeClr val="dk1"/>
              </a:solidFill>
              <a:latin typeface="Montserrat"/>
              <a:ea typeface="Montserrat"/>
              <a:cs typeface="Montserrat"/>
              <a:sym typeface="Montserra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Conway's_law"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6SotNC-0XUMDxN-DRNgrIp_Kky7inMLqICzYsS6qudw/edit" TargetMode="External"/><Relationship Id="rId3" Type="http://schemas.openxmlformats.org/officeDocument/2006/relationships/hyperlink" Target="https://drive.google.com/file/d/0B5ZJY-Ns1gvkY3NIMEpiUE9fVjF0R01fczhJZE5uaHZ4WHhz/view"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7uh6doiFSXXcIzDy3OQ1qtxjQVmy3SmTwa2jUDHZ_Bs/edit"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 name="Google Shape;8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0" name="Google Shape;170;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1" name="Google Shape;171;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2" name="Google Shape;222;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3" name="Google Shape;223;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9" name="Google Shape;229;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0" name="Google Shape;230;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6" name="Google Shape;236;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7" name="Google Shape;237;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8" name="Google Shape;248;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9" name="Google Shape;249;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5" name="Google Shape;255;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6" name="Google Shape;256;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2" name="Google Shape;262;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3" name="Google Shape;263;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9" name="Google Shape;269;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0" name="Google Shape;270;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 name="Google Shape;9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**Ballerina slides redone for WSO2.**</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We have seen crazy customer demand cause architectures to disaggregate - to turn into elemental building blocks. When software is broken into individual components, it is easier to build them with an independent team and for that software to elastically be scaled - all without impacting the other building blocks that make up the system.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 Consider finding a </a:t>
            </a:r>
            <a:r>
              <a:rPr lang="en-US" u="sng">
                <a:solidFill>
                  <a:srgbClr val="1155CC"/>
                </a:solidFill>
                <a:hlinkClick r:id="rId2">
                  <a:extLst>
                    <a:ext uri="{A12FA001-AC4F-418D-AE19-62706E023703}">
                      <ahyp:hlinkClr val="tx"/>
                    </a:ext>
                  </a:extLst>
                </a:hlinkClick>
              </a:rPr>
              <a:t>way to incorporate Conway’s law</a:t>
            </a:r>
            <a:r>
              <a:rPr lang="en-US">
                <a:solidFill>
                  <a:schemeClr val="dk1"/>
                </a:solidFill>
              </a:rPr>
              <a:t> .. or perhaps use that when I introduce the waterfall concepts around the CoE below.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0" name="Google Shape;300;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1" name="Google Shape;301;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8" name="Google Shape;308;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9" name="Google Shape;309;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5" name="Google Shape;515;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2" name="Google Shape;522;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hlink"/>
              </a:buClr>
              <a:buSzPts val="1200"/>
              <a:buFont typeface="Montserrat"/>
              <a:buNone/>
            </a:pPr>
            <a:r>
              <a:rPr lang="en-US" u="sng">
                <a:solidFill>
                  <a:schemeClr val="hlink"/>
                </a:solidFill>
                <a:hlinkClick r:id="rId2"/>
              </a:rPr>
              <a:t>https://docs.google.com/document/d/16SotNC-0XUMDxN-DRNgrIp_Kky7inMLqICzYsS6qudw/edit#</a:t>
            </a:r>
            <a:endParaRPr/>
          </a:p>
          <a:p>
            <a:pPr indent="0" lvl="0" marL="0" rtl="0" algn="l">
              <a:spcBef>
                <a:spcPts val="0"/>
              </a:spcBef>
              <a:spcAft>
                <a:spcPts val="0"/>
              </a:spcAft>
              <a:buClr>
                <a:schemeClr val="dk1"/>
              </a:buClr>
              <a:buSzPts val="1200"/>
              <a:buFont typeface="Montserrat"/>
              <a:buNone/>
            </a:pPr>
            <a:r>
              <a:t/>
            </a:r>
            <a:endParaRPr/>
          </a:p>
          <a:p>
            <a:pPr indent="0" lvl="0" marL="0" rtl="0" algn="l">
              <a:spcBef>
                <a:spcPts val="0"/>
              </a:spcBef>
              <a:spcAft>
                <a:spcPts val="0"/>
              </a:spcAft>
              <a:buClr>
                <a:schemeClr val="dk1"/>
              </a:buClr>
              <a:buSzPts val="1200"/>
              <a:buFont typeface="Montserrat"/>
              <a:buNone/>
            </a:pPr>
            <a:r>
              <a:rPr lang="en-US"/>
              <a:t>Need to draw diagram based on </a:t>
            </a:r>
            <a:r>
              <a:rPr lang="en-US" u="sng">
                <a:solidFill>
                  <a:schemeClr val="hlink"/>
                </a:solidFill>
                <a:hlinkClick r:id="rId3"/>
              </a:rPr>
              <a:t>https://drive.google.com/file/d/0B5ZJY-Ns1gvkY3NIMEpiUE9fVjF0R01fczhJZE5uaHZ4WHhz/view</a:t>
            </a:r>
            <a:endParaRPr/>
          </a:p>
          <a:p>
            <a:pPr indent="0" lvl="0" marL="0" rtl="0" algn="l">
              <a:spcBef>
                <a:spcPts val="0"/>
              </a:spcBef>
              <a:spcAft>
                <a:spcPts val="0"/>
              </a:spcAft>
              <a:buClr>
                <a:schemeClr val="dk1"/>
              </a:buClr>
              <a:buSzPts val="1200"/>
              <a:buFont typeface="Montserrat"/>
              <a:buNone/>
            </a:pPr>
            <a:r>
              <a:t/>
            </a:r>
            <a:endParaRPr/>
          </a:p>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4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
        <p:nvSpPr>
          <p:cNvPr id="542" name="Google Shape;542;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100"/>
              </a:spcBef>
              <a:spcAft>
                <a:spcPts val="0"/>
              </a:spcAft>
              <a:buClr>
                <a:srgbClr val="000000"/>
              </a:buClr>
              <a:buSzPts val="1400"/>
              <a:buFont typeface="Arial"/>
              <a:buNone/>
            </a:pPr>
            <a:r>
              <a:rPr lang="en-US"/>
              <a:t>TfL</a:t>
            </a:r>
            <a:endParaRPr/>
          </a:p>
          <a:p>
            <a:pPr indent="-292100" lvl="0" marL="457200" rtl="0" algn="l">
              <a:spcBef>
                <a:spcPts val="0"/>
              </a:spcBef>
              <a:spcAft>
                <a:spcPts val="0"/>
              </a:spcAft>
              <a:buClr>
                <a:schemeClr val="dk1"/>
              </a:buClr>
              <a:buSzPts val="1000"/>
              <a:buFont typeface="Cambria"/>
              <a:buChar char="●"/>
            </a:pPr>
            <a:r>
              <a:rPr lang="en-US" sz="1000">
                <a:latin typeface="Cambria"/>
                <a:ea typeface="Cambria"/>
                <a:cs typeface="Cambria"/>
                <a:sym typeface="Cambria"/>
              </a:rPr>
              <a:t>Manages London's buses, the Tube network, Docklands Light Railway, London Overground, TfL Rail, and London Trams. </a:t>
            </a:r>
            <a:endParaRPr sz="1000">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latin typeface="Cambria"/>
                <a:ea typeface="Cambria"/>
                <a:cs typeface="Cambria"/>
                <a:sym typeface="Cambria"/>
              </a:rPr>
              <a:t>Run Santander Cycles, London River Services, London Dial-a-Ride, Victoria Coach Station, the Emirates Air Line, and London Transport Museum.</a:t>
            </a:r>
            <a:endParaRPr sz="1000">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latin typeface="Cambria"/>
                <a:ea typeface="Cambria"/>
                <a:cs typeface="Cambria"/>
                <a:sym typeface="Cambria"/>
              </a:rPr>
              <a:t>Regulates London's taxis, private hire vehicles, the Congestion Charge, and Low Emission Zone schemes</a:t>
            </a:r>
            <a:endParaRPr sz="1000">
              <a:latin typeface="Cambria"/>
              <a:ea typeface="Cambria"/>
              <a:cs typeface="Cambria"/>
              <a:sym typeface="Cambria"/>
            </a:endParaRPr>
          </a:p>
          <a:p>
            <a:pPr indent="-292100" lvl="0" marL="457200" rtl="0" algn="just">
              <a:lnSpc>
                <a:spcPct val="138000"/>
              </a:lnSpc>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Information Management (IM) is the main department within TfL that is responsible for supporting a wide range of IT assets and communication technology.</a:t>
            </a:r>
            <a:endParaRPr sz="1000">
              <a:solidFill>
                <a:schemeClr val="dk1"/>
              </a:solidFill>
              <a:latin typeface="Cambria"/>
              <a:ea typeface="Cambria"/>
              <a:cs typeface="Cambria"/>
              <a:sym typeface="Cambria"/>
            </a:endParaRPr>
          </a:p>
          <a:p>
            <a:pPr indent="-292100" lvl="0" marL="457200" rtl="0" algn="just">
              <a:lnSpc>
                <a:spcPct val="138000"/>
              </a:lnSpc>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TfL Integration Service is a service provided by IM such that it connects both IM and non-IM assets as well for some external organisations, such that they can provide or consume services to/from TfL.</a:t>
            </a:r>
            <a:endParaRPr sz="1000">
              <a:solidFill>
                <a:schemeClr val="dk1"/>
              </a:solidFill>
              <a:latin typeface="Cambria"/>
              <a:ea typeface="Cambria"/>
              <a:cs typeface="Cambria"/>
              <a:sym typeface="Cambria"/>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4" name="Google Shape;554;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Identity Provisioning functionality helps maintain a unified identity across the TfL landscape. The WSO2 Identity Server is used to provide the system with SSO capability extending across the WSO2 portal, the Esri GIS user interfaces and also the rest of the TfL web-based infrastructure that is being used in the context of this project.</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EToN loader application provides processing of incoming notifications which will subsequently be stored into a database. The data will then be forwarded to the GIS service via an ETL process that extracts the information that is relevant for the end-user facing interfaces.</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Web Forms application(s) that are hosted on the portal provides end users with an expansive user interfaces that also combines maps from ArcGIS online and workflows running within the TfL Integration Service. The JS-based integration combined with the OAuth-based SSO provides the end user with a seamless experience.</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TfL Integration Service (WSO2 Middleware) provides integration capability between the databases, the various applications, and also the ArcGIS Web Adapter. The Enterprise Service Bus, Data Services Server, Data Analytics Server and the Data Services Server from WSO2 is being used for this purpose.</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WSO2 Enterprise Service Bus and ArcGIS uses Amazon SQS to pass filtered events between them in the process of generating alerts.</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WSO2 API Gateway provides management of the APIs exposed by the TfL Integration Service to third parties.</a:t>
            </a:r>
            <a:endParaRPr sz="1000">
              <a:solidFill>
                <a:schemeClr val="dk1"/>
              </a:solidFill>
              <a:latin typeface="Trebuchet MS"/>
              <a:ea typeface="Trebuchet MS"/>
              <a:cs typeface="Trebuchet MS"/>
              <a:sym typeface="Trebuchet MS"/>
            </a:endParaRPr>
          </a:p>
          <a:p>
            <a:pPr indent="0" lvl="0" marL="0" rtl="0" algn="just">
              <a:lnSpc>
                <a:spcPct val="138000"/>
              </a:lnSpc>
              <a:spcBef>
                <a:spcPts val="0"/>
              </a:spcBef>
              <a:spcAft>
                <a:spcPts val="0"/>
              </a:spcAft>
              <a:buClr>
                <a:schemeClr val="dk1"/>
              </a:buClr>
              <a:buSzPts val="1000"/>
              <a:buFont typeface="Montserrat"/>
              <a:buNone/>
            </a:pPr>
            <a:r>
              <a:t/>
            </a:r>
            <a:endParaRPr sz="1000">
              <a:solidFill>
                <a:schemeClr val="dk1"/>
              </a:solidFill>
              <a:latin typeface="Trebuchet MS"/>
              <a:ea typeface="Trebuchet MS"/>
              <a:cs typeface="Trebuchet MS"/>
              <a:sym typeface="Trebuchet MS"/>
            </a:endParaRPr>
          </a:p>
          <a:p>
            <a:pPr indent="0" lvl="0" marL="0" rtl="0" algn="just">
              <a:lnSpc>
                <a:spcPct val="138000"/>
              </a:lnSpc>
              <a:spcBef>
                <a:spcPts val="0"/>
              </a:spcBef>
              <a:spcAft>
                <a:spcPts val="0"/>
              </a:spcAft>
              <a:buClr>
                <a:schemeClr val="dk1"/>
              </a:buClr>
              <a:buSzPts val="1000"/>
              <a:buFont typeface="Trebuchet MS"/>
              <a:buNone/>
            </a:pPr>
            <a:r>
              <a:rPr lang="en-US" sz="1000">
                <a:solidFill>
                  <a:schemeClr val="dk1"/>
                </a:solidFill>
                <a:latin typeface="Trebuchet MS"/>
                <a:ea typeface="Trebuchet MS"/>
                <a:cs typeface="Trebuchet MS"/>
                <a:sym typeface="Trebuchet MS"/>
              </a:rPr>
              <a:t>Reference </a:t>
            </a:r>
            <a:r>
              <a:rPr lang="en-US" sz="1000" u="sng">
                <a:solidFill>
                  <a:schemeClr val="hlink"/>
                </a:solidFill>
                <a:latin typeface="Trebuchet MS"/>
                <a:ea typeface="Trebuchet MS"/>
                <a:cs typeface="Trebuchet MS"/>
                <a:sym typeface="Trebuchet MS"/>
                <a:hlinkClick r:id="rId2"/>
              </a:rPr>
              <a:t>https://docs.google.com/document/d/17uh6doiFSXXcIzDy3OQ1qtxjQVmy3SmTwa2jUDHZ_Bs/edit#</a:t>
            </a:r>
            <a:endParaRPr sz="1000">
              <a:solidFill>
                <a:schemeClr val="dk1"/>
              </a:solidFill>
              <a:latin typeface="Trebuchet MS"/>
              <a:ea typeface="Trebuchet MS"/>
              <a:cs typeface="Trebuchet MS"/>
              <a:sym typeface="Trebuchet MS"/>
            </a:endParaRPr>
          </a:p>
          <a:p>
            <a:pPr indent="0" lvl="0" marL="0" rtl="0" algn="just">
              <a:lnSpc>
                <a:spcPct val="138000"/>
              </a:lnSpc>
              <a:spcBef>
                <a:spcPts val="0"/>
              </a:spcBef>
              <a:spcAft>
                <a:spcPts val="0"/>
              </a:spcAft>
              <a:buClr>
                <a:schemeClr val="dk1"/>
              </a:buClr>
              <a:buSzPts val="1100"/>
              <a:buFont typeface="Arial"/>
              <a:buNone/>
            </a:pPr>
            <a:r>
              <a:t/>
            </a:r>
            <a:endParaRPr sz="1000">
              <a:solidFill>
                <a:schemeClr val="dk1"/>
              </a:solidFill>
              <a:latin typeface="Trebuchet MS"/>
              <a:ea typeface="Trebuchet MS"/>
              <a:cs typeface="Trebuchet MS"/>
              <a:sym typeface="Trebuchet M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0" name="Google Shape;580;p4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Keywords    	Cloud, API Integration, Billing and Monetization, Governance</a:t>
            </a:r>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Solution	Targets to cater for 13,000 Boeing airplanes in Service at 900 airlines</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A solution that can scale for 90 million transactions per month (as an end state)</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PaaS solution to integrate airlines and OEM data</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Reusable app services</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Open architecture and modular design</a:t>
            </a:r>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6" name="Google Shape;586;p4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Keywords    	Cloud, API Management, Statistics and Monetization, Openstack</a:t>
            </a:r>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Solution	40,000 transactions per second</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Support for 99.999% service availability</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Support for autoscalling based on Stratos2 implemented on top of Openstack</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Tenant based access control for enterprises.</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Unified enterprise onboarding</a:t>
            </a:r>
            <a:endParaRPr/>
          </a:p>
          <a:p>
            <a:pPr indent="0" lvl="0" marL="0" rtl="0" algn="l">
              <a:spcBef>
                <a:spcPts val="0"/>
              </a:spcBef>
              <a:spcAft>
                <a:spcPts val="0"/>
              </a:spcAft>
              <a:buClr>
                <a:schemeClr val="dk1"/>
              </a:buClr>
              <a:buSzPts val="1200"/>
              <a:buFont typeface="Courier New"/>
              <a:buNone/>
            </a:pPr>
            <a:r>
              <a:rPr lang="en-US">
                <a:solidFill>
                  <a:schemeClr val="dk1"/>
                </a:solidFill>
                <a:latin typeface="Courier New"/>
                <a:ea typeface="Courier New"/>
                <a:cs typeface="Courier New"/>
                <a:sym typeface="Courier New"/>
              </a:rPr>
              <a:t>		Licensing integration, statistics and monertization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2" name="Google Shape;592;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8" name="Google Shape;598;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6" name="Google Shape;616;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3" name="Google Shape;113;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 name="Google Shape;114;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0" name="Google Shape;120;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1" name="Google Shape;121;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6" name="Google Shape;136;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7" name="Google Shape;137;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3" name="Google Shape;143;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 name="Google Shape;144;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4" name="Shape 64"/>
        <p:cNvGrpSpPr/>
        <p:nvPr/>
      </p:nvGrpSpPr>
      <p:grpSpPr>
        <a:xfrm>
          <a:off x="0" y="0"/>
          <a:ext cx="0" cy="0"/>
          <a:chOff x="0" y="0"/>
          <a:chExt cx="0" cy="0"/>
        </a:xfrm>
      </p:grpSpPr>
      <p:sp>
        <p:nvSpPr>
          <p:cNvPr id="65" name="Google Shape;65;p1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1"/>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Montserrat"/>
                <a:ea typeface="Montserrat"/>
                <a:cs typeface="Montserrat"/>
                <a:sym typeface="Montserrat"/>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7" name="Google Shape;67;p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8" name="Google Shape;68;p1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Google Shape;70;p1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1" name="Shape 71"/>
        <p:cNvGrpSpPr/>
        <p:nvPr/>
      </p:nvGrpSpPr>
      <p:grpSpPr>
        <a:xfrm>
          <a:off x="0" y="0"/>
          <a:ext cx="0" cy="0"/>
          <a:chOff x="0" y="0"/>
          <a:chExt cx="0" cy="0"/>
        </a:xfrm>
      </p:grpSpPr>
      <p:sp>
        <p:nvSpPr>
          <p:cNvPr id="72" name="Google Shape;72;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2"/>
          <p:cNvSpPr txBox="1"/>
          <p:nvPr>
            <p:ph idx="1" type="body"/>
          </p:nvPr>
        </p:nvSpPr>
        <p:spPr>
          <a:xfrm rot="5400000">
            <a:off x="2227454"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 name="Google Shape;74;p1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1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 name="Shape 77"/>
        <p:cNvGrpSpPr/>
        <p:nvPr/>
      </p:nvGrpSpPr>
      <p:grpSpPr>
        <a:xfrm>
          <a:off x="0" y="0"/>
          <a:ext cx="0" cy="0"/>
          <a:chOff x="0" y="0"/>
          <a:chExt cx="0" cy="0"/>
        </a:xfrm>
      </p:grpSpPr>
      <p:sp>
        <p:nvSpPr>
          <p:cNvPr id="78" name="Google Shape;78;p13"/>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3"/>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 name="Google Shape;80;p1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1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Google Shape;26;p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 name="Google Shape;27;p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 name="Shape 28"/>
        <p:cNvGrpSpPr/>
        <p:nvPr/>
      </p:nvGrpSpPr>
      <p:grpSpPr>
        <a:xfrm>
          <a:off x="0" y="0"/>
          <a:ext cx="0" cy="0"/>
          <a:chOff x="0" y="0"/>
          <a:chExt cx="0" cy="0"/>
        </a:xfrm>
      </p:grpSpPr>
      <p:sp>
        <p:nvSpPr>
          <p:cNvPr id="29" name="Google Shape;29;p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 name="Google Shape;31;p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sp>
        <p:nvSpPr>
          <p:cNvPr id="33" name="Google Shape;33;p6"/>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rmAutofit/>
          </a:bodyPr>
          <a:lstStyle>
            <a:lvl1pPr lvl="0" algn="ctr">
              <a:spcBef>
                <a:spcPts val="0"/>
              </a:spcBef>
              <a:spcAft>
                <a:spcPts val="0"/>
              </a:spcAft>
              <a:buClr>
                <a:schemeClr val="dk1"/>
              </a:buClr>
              <a:buSzPts val="4400"/>
              <a:buFont typeface="Montserra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6"/>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rmAutofit/>
          </a:bodyPr>
          <a:lstStyle>
            <a:lvl1pPr indent="-431800" lvl="0" marL="457200" algn="l">
              <a:spcBef>
                <a:spcPts val="640"/>
              </a:spcBef>
              <a:spcAft>
                <a:spcPts val="0"/>
              </a:spcAft>
              <a:buClr>
                <a:schemeClr val="dk1"/>
              </a:buClr>
              <a:buSzPts val="3200"/>
              <a:buChar char="•"/>
              <a:defRPr/>
            </a:lvl1pPr>
            <a:lvl2pPr indent="-406400" lvl="1" marL="914400" algn="l">
              <a:spcBef>
                <a:spcPts val="560"/>
              </a:spcBef>
              <a:spcAft>
                <a:spcPts val="0"/>
              </a:spcAft>
              <a:buClr>
                <a:schemeClr val="dk1"/>
              </a:buClr>
              <a:buSzPts val="2800"/>
              <a:buChar char="–"/>
              <a:defRPr/>
            </a:lvl2pPr>
            <a:lvl3pPr indent="-381000" lvl="2" marL="1371600" algn="l">
              <a:spcBef>
                <a:spcPts val="480"/>
              </a:spcBef>
              <a:spcAft>
                <a:spcPts val="0"/>
              </a:spcAft>
              <a:buClr>
                <a:schemeClr val="dk1"/>
              </a:buClr>
              <a:buSzPts val="2400"/>
              <a:buChar char="•"/>
              <a:defRPr/>
            </a:lvl3pPr>
            <a:lvl4pPr indent="-355600" lvl="3" marL="1828800" algn="l">
              <a:spcBef>
                <a:spcPts val="400"/>
              </a:spcBef>
              <a:spcAft>
                <a:spcPts val="0"/>
              </a:spcAft>
              <a:buClr>
                <a:schemeClr val="dk1"/>
              </a:buClr>
              <a:buSzPts val="2000"/>
              <a:buChar char="–"/>
              <a:defRPr/>
            </a:lvl4pPr>
            <a:lvl5pPr indent="-355600" lvl="4" marL="2286000" algn="l">
              <a:spcBef>
                <a:spcPts val="400"/>
              </a:spcBef>
              <a:spcAft>
                <a:spcPts val="0"/>
              </a:spcAft>
              <a:buClr>
                <a:schemeClr val="dk1"/>
              </a:buClr>
              <a:buSzPts val="2000"/>
              <a:buChar char="»"/>
              <a:defRPr/>
            </a:lvl5pPr>
            <a:lvl6pPr indent="-355600" lvl="5" marL="2743200" algn="l">
              <a:spcBef>
                <a:spcPts val="400"/>
              </a:spcBef>
              <a:spcAft>
                <a:spcPts val="0"/>
              </a:spcAft>
              <a:buClr>
                <a:schemeClr val="dk1"/>
              </a:buClr>
              <a:buSzPts val="2000"/>
              <a:buChar char="•"/>
              <a:defRPr/>
            </a:lvl6pPr>
            <a:lvl7pPr indent="-355600" lvl="6" marL="3200400" algn="l">
              <a:spcBef>
                <a:spcPts val="400"/>
              </a:spcBef>
              <a:spcAft>
                <a:spcPts val="0"/>
              </a:spcAft>
              <a:buClr>
                <a:schemeClr val="dk1"/>
              </a:buClr>
              <a:buSzPts val="2000"/>
              <a:buChar char="•"/>
              <a:defRPr/>
            </a:lvl7pPr>
            <a:lvl8pPr indent="-355600" lvl="7" marL="3657600" algn="l">
              <a:spcBef>
                <a:spcPts val="400"/>
              </a:spcBef>
              <a:spcAft>
                <a:spcPts val="0"/>
              </a:spcAft>
              <a:buClr>
                <a:schemeClr val="dk1"/>
              </a:buClr>
              <a:buSzPts val="2000"/>
              <a:buChar char="•"/>
              <a:defRPr/>
            </a:lvl8pPr>
            <a:lvl9pPr indent="-355600" lvl="8" marL="4114800" algn="l">
              <a:spcBef>
                <a:spcPts val="400"/>
              </a:spcBef>
              <a:spcAft>
                <a:spcPts val="0"/>
              </a:spcAft>
              <a:buClr>
                <a:schemeClr val="dk1"/>
              </a:buClr>
              <a:buSzPts val="20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 name="Shape 35"/>
        <p:cNvGrpSpPr/>
        <p:nvPr/>
      </p:nvGrpSpPr>
      <p:grpSpPr>
        <a:xfrm>
          <a:off x="0" y="0"/>
          <a:ext cx="0" cy="0"/>
          <a:chOff x="0" y="0"/>
          <a:chExt cx="0" cy="0"/>
        </a:xfrm>
      </p:grpSpPr>
      <p:sp>
        <p:nvSpPr>
          <p:cNvPr id="36" name="Google Shape;36;p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Montserrat"/>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8" name="Google Shape;38;p7"/>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 name="Google Shape;39;p7"/>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0" name="Google Shape;40;p7"/>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1" name="Shape 41"/>
        <p:cNvGrpSpPr/>
        <p:nvPr/>
      </p:nvGrpSpPr>
      <p:grpSpPr>
        <a:xfrm>
          <a:off x="0" y="0"/>
          <a:ext cx="0" cy="0"/>
          <a:chOff x="0" y="0"/>
          <a:chExt cx="0" cy="0"/>
        </a:xfrm>
      </p:grpSpPr>
      <p:sp>
        <p:nvSpPr>
          <p:cNvPr id="42" name="Google Shape;42;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4" name="Google Shape;44;p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5" name="Google Shape;45;p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7" name="Google Shape;47;p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8" name="Shape 48"/>
        <p:cNvGrpSpPr/>
        <p:nvPr/>
      </p:nvGrpSpPr>
      <p:grpSpPr>
        <a:xfrm>
          <a:off x="0" y="0"/>
          <a:ext cx="0" cy="0"/>
          <a:chOff x="0" y="0"/>
          <a:chExt cx="0" cy="0"/>
        </a:xfrm>
      </p:grpSpPr>
      <p:sp>
        <p:nvSpPr>
          <p:cNvPr id="49" name="Google Shape;49;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Montserra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1" name="Google Shape;51;p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2" name="Google Shape;52;p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3" name="Google Shape;53;p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4" name="Google Shape;54;p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6" name="Google Shape;56;p9"/>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7" name="Shape 57"/>
        <p:cNvGrpSpPr/>
        <p:nvPr/>
      </p:nvGrpSpPr>
      <p:grpSpPr>
        <a:xfrm>
          <a:off x="0" y="0"/>
          <a:ext cx="0" cy="0"/>
          <a:chOff x="0" y="0"/>
          <a:chExt cx="0" cy="0"/>
        </a:xfrm>
      </p:grpSpPr>
      <p:sp>
        <p:nvSpPr>
          <p:cNvPr id="58" name="Google Shape;58;p1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0" name="Google Shape;60;p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1" name="Google Shape;61;p1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p1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hyperlink" Target="http://creativecommons.org/licenses/by-nc-sa/4.0/" TargetMode="Externa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1.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ontserrat"/>
              <a:buNone/>
              <a:defRPr b="0" i="0" sz="4400" u="none" cap="none" strike="noStrik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Montserrat"/>
                <a:ea typeface="Montserrat"/>
                <a:cs typeface="Montserrat"/>
                <a:sym typeface="Montserrat"/>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nvSpPr>
        <p:spPr>
          <a:xfrm>
            <a:off x="1168930" y="6344711"/>
            <a:ext cx="4942379"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700" u="none" cap="none" strike="noStrike">
                <a:solidFill>
                  <a:srgbClr val="000000"/>
                </a:solidFill>
                <a:latin typeface="Montserrat"/>
                <a:ea typeface="Montserrat"/>
                <a:cs typeface="Montserrat"/>
                <a:sym typeface="Montserrat"/>
              </a:rPr>
              <a:t>© Paul Fremantle 2016 except where credited elsewhere.  This work is licensed under a Creative Commons</a:t>
            </a:r>
            <a:endParaRPr/>
          </a:p>
          <a:p>
            <a:pPr indent="0" lvl="0" marL="0" marR="0" rtl="0" algn="l">
              <a:spcBef>
                <a:spcPts val="0"/>
              </a:spcBef>
              <a:spcAft>
                <a:spcPts val="0"/>
              </a:spcAft>
              <a:buNone/>
            </a:pPr>
            <a:r>
              <a:rPr b="0" i="0" lang="en-US" sz="700" u="none" cap="none" strike="noStrike">
                <a:solidFill>
                  <a:srgbClr val="000000"/>
                </a:solidFill>
                <a:latin typeface="Montserrat"/>
                <a:ea typeface="Montserrat"/>
                <a:cs typeface="Montserrat"/>
                <a:sym typeface="Montserrat"/>
              </a:rPr>
              <a:t> Attribution-NonCommercial-ShareAlike 4.0 International License</a:t>
            </a:r>
            <a:br>
              <a:rPr b="0" i="0" lang="en-US" sz="700" u="none" cap="none" strike="noStrike">
                <a:solidFill>
                  <a:srgbClr val="000000"/>
                </a:solidFill>
                <a:latin typeface="Montserrat"/>
                <a:ea typeface="Montserrat"/>
                <a:cs typeface="Montserrat"/>
                <a:sym typeface="Montserrat"/>
              </a:rPr>
            </a:br>
            <a:r>
              <a:rPr b="0" i="0" lang="en-US" sz="700" u="none" cap="none" strike="noStrike">
                <a:solidFill>
                  <a:srgbClr val="000000"/>
                </a:solidFill>
                <a:latin typeface="Montserrat"/>
                <a:ea typeface="Montserrat"/>
                <a:cs typeface="Montserrat"/>
                <a:sym typeface="Montserrat"/>
              </a:rPr>
              <a:t>See  </a:t>
            </a:r>
            <a:r>
              <a:rPr b="0" i="0" lang="en-US" sz="700" u="sng" cap="none" strike="noStrike">
                <a:solidFill>
                  <a:srgbClr val="000000"/>
                </a:solidFill>
                <a:latin typeface="Montserrat"/>
                <a:ea typeface="Montserrat"/>
                <a:cs typeface="Montserrat"/>
                <a:sym typeface="Montserrat"/>
                <a:hlinkClick r:id="rId1">
                  <a:extLst>
                    <a:ext uri="{A12FA001-AC4F-418D-AE19-62706E023703}">
                      <ahyp:hlinkClr val="tx"/>
                    </a:ext>
                  </a:extLst>
                </a:hlinkClick>
              </a:rPr>
              <a:t>http://creativecommons.org/licenses/by-nc-sa/4.0/</a:t>
            </a:r>
            <a:r>
              <a:rPr b="0" i="0" lang="en-US" sz="700" u="none" cap="none" strike="noStrike">
                <a:solidFill>
                  <a:srgbClr val="000000"/>
                </a:solidFill>
                <a:latin typeface="Montserrat"/>
                <a:ea typeface="Montserrat"/>
                <a:cs typeface="Montserrat"/>
                <a:sym typeface="Montserrat"/>
              </a:rPr>
              <a:t> </a:t>
            </a:r>
            <a:endParaRPr/>
          </a:p>
        </p:txBody>
      </p:sp>
      <p:pic>
        <p:nvPicPr>
          <p:cNvPr id="13" name="Google Shape;13;p1"/>
          <p:cNvPicPr preferRelativeResize="0"/>
          <p:nvPr/>
        </p:nvPicPr>
        <p:blipFill rotWithShape="1">
          <a:blip r:embed="rId2">
            <a:alphaModFix/>
          </a:blip>
          <a:srcRect b="0" l="0" r="0" t="0"/>
          <a:stretch/>
        </p:blipFill>
        <p:spPr>
          <a:xfrm>
            <a:off x="375635" y="6428175"/>
            <a:ext cx="792765" cy="27926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hyperlink" Target="https://www.slideshare.net/RuslanMeshenber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21.png"/><Relationship Id="rId8"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5.png"/><Relationship Id="rId4" Type="http://schemas.openxmlformats.org/officeDocument/2006/relationships/hyperlink" Target="https://github.com/wso2/reference-architecture/blob/master/reference-architecture-cell-based.m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www.slideshare.net/adrianco/global-netflix-platform"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7.png"/><Relationship Id="rId4" Type="http://schemas.openxmlformats.org/officeDocument/2006/relationships/image" Target="../media/image30.png"/><Relationship Id="rId9" Type="http://schemas.openxmlformats.org/officeDocument/2006/relationships/image" Target="../media/image32.png"/><Relationship Id="rId5" Type="http://schemas.openxmlformats.org/officeDocument/2006/relationships/image" Target="../media/image36.png"/><Relationship Id="rId6" Type="http://schemas.openxmlformats.org/officeDocument/2006/relationships/image" Target="../media/image35.png"/><Relationship Id="rId7" Type="http://schemas.openxmlformats.org/officeDocument/2006/relationships/image" Target="../media/image33.png"/><Relationship Id="rId8"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twitter.github.io/finagle/"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monkey.org/~marius/talks/twittersystems/%234" TargetMode="External"/><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Motivation</a:t>
            </a:r>
            <a:endParaRPr/>
          </a:p>
        </p:txBody>
      </p:sp>
      <p:sp>
        <p:nvSpPr>
          <p:cNvPr id="88" name="Google Shape;88;p1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ctr">
              <a:spcBef>
                <a:spcPts val="0"/>
              </a:spcBef>
              <a:spcAft>
                <a:spcPts val="0"/>
              </a:spcAft>
              <a:buClr>
                <a:srgbClr val="888888"/>
              </a:buClr>
              <a:buSzPct val="100000"/>
              <a:buNone/>
            </a:pPr>
            <a:r>
              <a:rPr lang="en-US"/>
              <a:t>Oxford University </a:t>
            </a:r>
            <a:endParaRPr/>
          </a:p>
          <a:p>
            <a:pPr indent="0" lvl="0" marL="0" rtl="0" algn="ctr">
              <a:spcBef>
                <a:spcPts val="592"/>
              </a:spcBef>
              <a:spcAft>
                <a:spcPts val="0"/>
              </a:spcAft>
              <a:buClr>
                <a:srgbClr val="888888"/>
              </a:buClr>
              <a:buSzPct val="100000"/>
              <a:buNone/>
            </a:pPr>
            <a:r>
              <a:rPr lang="en-US"/>
              <a:t>Software Engineering Programme</a:t>
            </a:r>
            <a:endParaRPr/>
          </a:p>
          <a:p>
            <a:pPr indent="0" lvl="0" marL="0" rtl="0" algn="ctr">
              <a:spcBef>
                <a:spcPts val="592"/>
              </a:spcBef>
              <a:spcAft>
                <a:spcPts val="0"/>
              </a:spcAft>
              <a:buClr>
                <a:srgbClr val="888888"/>
              </a:buClr>
              <a:buSzPct val="100000"/>
              <a:buNone/>
            </a:pPr>
            <a:r>
              <a:rPr lang="en-US"/>
              <a:t>April 2021</a:t>
            </a:r>
            <a:endParaRPr/>
          </a:p>
          <a:p>
            <a:pPr indent="0" lvl="0" marL="0" rtl="0" algn="ctr">
              <a:spcBef>
                <a:spcPts val="592"/>
              </a:spcBef>
              <a:spcAft>
                <a:spcPts val="0"/>
              </a:spcAft>
              <a:buClr>
                <a:srgbClr val="888888"/>
              </a:buClr>
              <a:buSzPct val="1000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 to bursting point</a:t>
            </a:r>
            <a:endParaRPr/>
          </a:p>
        </p:txBody>
      </p:sp>
      <p:sp>
        <p:nvSpPr>
          <p:cNvPr id="174" name="Google Shape;174;p23"/>
          <p:cNvSpPr/>
          <p:nvPr/>
        </p:nvSpPr>
        <p:spPr>
          <a:xfrm>
            <a:off x="3810000" y="2057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75" name="Google Shape;175;p23"/>
          <p:cNvSpPr/>
          <p:nvPr/>
        </p:nvSpPr>
        <p:spPr>
          <a:xfrm>
            <a:off x="3810000" y="2895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76" name="Google Shape;176;p23"/>
          <p:cNvSpPr/>
          <p:nvPr/>
        </p:nvSpPr>
        <p:spPr>
          <a:xfrm>
            <a:off x="3810000" y="3733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77" name="Google Shape;177;p23"/>
          <p:cNvSpPr/>
          <p:nvPr/>
        </p:nvSpPr>
        <p:spPr>
          <a:xfrm>
            <a:off x="5867400" y="1905000"/>
            <a:ext cx="2819400" cy="3429000"/>
          </a:xfrm>
          <a:prstGeom prst="can">
            <a:avLst>
              <a:gd fmla="val 30405" name="adj"/>
            </a:avLst>
          </a:prstGeom>
          <a:solidFill>
            <a:srgbClr val="3399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Database</a:t>
            </a:r>
            <a:endParaRPr/>
          </a:p>
        </p:txBody>
      </p:sp>
      <p:pic>
        <p:nvPicPr>
          <p:cNvPr descr="BD18215_" id="178" name="Google Shape;178;p23"/>
          <p:cNvPicPr preferRelativeResize="0"/>
          <p:nvPr/>
        </p:nvPicPr>
        <p:blipFill rotWithShape="1">
          <a:blip r:embed="rId3">
            <a:alphaModFix/>
          </a:blip>
          <a:srcRect b="0" l="0" r="0" t="0"/>
          <a:stretch/>
        </p:blipFill>
        <p:spPr>
          <a:xfrm>
            <a:off x="1817867" y="2514600"/>
            <a:ext cx="1143000" cy="873125"/>
          </a:xfrm>
          <a:prstGeom prst="rect">
            <a:avLst/>
          </a:prstGeom>
          <a:noFill/>
          <a:ln>
            <a:noFill/>
          </a:ln>
        </p:spPr>
      </p:pic>
      <p:pic>
        <p:nvPicPr>
          <p:cNvPr descr="BD18215_" id="179" name="Google Shape;179;p23"/>
          <p:cNvPicPr preferRelativeResize="0"/>
          <p:nvPr/>
        </p:nvPicPr>
        <p:blipFill rotWithShape="1">
          <a:blip r:embed="rId3">
            <a:alphaModFix/>
          </a:blip>
          <a:srcRect b="0" l="0" r="0" t="0"/>
          <a:stretch/>
        </p:blipFill>
        <p:spPr>
          <a:xfrm>
            <a:off x="1665467" y="2784475"/>
            <a:ext cx="1143000" cy="873125"/>
          </a:xfrm>
          <a:prstGeom prst="rect">
            <a:avLst/>
          </a:prstGeom>
          <a:noFill/>
          <a:ln>
            <a:noFill/>
          </a:ln>
        </p:spPr>
      </p:pic>
      <p:pic>
        <p:nvPicPr>
          <p:cNvPr descr="BD18215_" id="180" name="Google Shape;180;p23"/>
          <p:cNvPicPr preferRelativeResize="0"/>
          <p:nvPr/>
        </p:nvPicPr>
        <p:blipFill rotWithShape="1">
          <a:blip r:embed="rId3">
            <a:alphaModFix/>
          </a:blip>
          <a:srcRect b="0" l="0" r="0" t="0"/>
          <a:stretch/>
        </p:blipFill>
        <p:spPr>
          <a:xfrm>
            <a:off x="1513067" y="3054350"/>
            <a:ext cx="1143000" cy="873125"/>
          </a:xfrm>
          <a:prstGeom prst="rect">
            <a:avLst/>
          </a:prstGeom>
          <a:noFill/>
          <a:ln>
            <a:noFill/>
          </a:ln>
        </p:spPr>
      </p:pic>
      <p:sp>
        <p:nvSpPr>
          <p:cNvPr id="181" name="Google Shape;181;p23"/>
          <p:cNvSpPr/>
          <p:nvPr/>
        </p:nvSpPr>
        <p:spPr>
          <a:xfrm>
            <a:off x="3657600" y="1905000"/>
            <a:ext cx="5105400" cy="3657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 name="Google Shape;182;p23"/>
          <p:cNvSpPr txBox="1"/>
          <p:nvPr/>
        </p:nvSpPr>
        <p:spPr>
          <a:xfrm>
            <a:off x="5165725" y="5218113"/>
            <a:ext cx="2001838"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Single application</a:t>
            </a:r>
            <a:endParaRPr/>
          </a:p>
        </p:txBody>
      </p:sp>
      <p:pic>
        <p:nvPicPr>
          <p:cNvPr descr="BD18215_" id="183" name="Google Shape;183;p23"/>
          <p:cNvPicPr preferRelativeResize="0"/>
          <p:nvPr/>
        </p:nvPicPr>
        <p:blipFill rotWithShape="1">
          <a:blip r:embed="rId3">
            <a:alphaModFix/>
          </a:blip>
          <a:srcRect b="0" l="0" r="0" t="0"/>
          <a:stretch/>
        </p:blipFill>
        <p:spPr>
          <a:xfrm>
            <a:off x="1817867" y="2860675"/>
            <a:ext cx="1143000" cy="873125"/>
          </a:xfrm>
          <a:prstGeom prst="rect">
            <a:avLst/>
          </a:prstGeom>
          <a:noFill/>
          <a:ln>
            <a:noFill/>
          </a:ln>
        </p:spPr>
      </p:pic>
      <p:pic>
        <p:nvPicPr>
          <p:cNvPr descr="BD18215_" id="184" name="Google Shape;184;p23"/>
          <p:cNvPicPr preferRelativeResize="0"/>
          <p:nvPr/>
        </p:nvPicPr>
        <p:blipFill rotWithShape="1">
          <a:blip r:embed="rId3">
            <a:alphaModFix/>
          </a:blip>
          <a:srcRect b="0" l="0" r="0" t="0"/>
          <a:stretch/>
        </p:blipFill>
        <p:spPr>
          <a:xfrm>
            <a:off x="1665467" y="3130550"/>
            <a:ext cx="1143000" cy="873125"/>
          </a:xfrm>
          <a:prstGeom prst="rect">
            <a:avLst/>
          </a:prstGeom>
          <a:noFill/>
          <a:ln>
            <a:noFill/>
          </a:ln>
        </p:spPr>
      </p:pic>
      <p:pic>
        <p:nvPicPr>
          <p:cNvPr descr="BD18215_" id="185" name="Google Shape;185;p23"/>
          <p:cNvPicPr preferRelativeResize="0"/>
          <p:nvPr/>
        </p:nvPicPr>
        <p:blipFill rotWithShape="1">
          <a:blip r:embed="rId3">
            <a:alphaModFix/>
          </a:blip>
          <a:srcRect b="0" l="0" r="0" t="0"/>
          <a:stretch/>
        </p:blipFill>
        <p:spPr>
          <a:xfrm>
            <a:off x="1817867" y="3581400"/>
            <a:ext cx="1143000" cy="873125"/>
          </a:xfrm>
          <a:prstGeom prst="rect">
            <a:avLst/>
          </a:prstGeom>
          <a:noFill/>
          <a:ln>
            <a:noFill/>
          </a:ln>
        </p:spPr>
      </p:pic>
      <p:pic>
        <p:nvPicPr>
          <p:cNvPr descr="BD18215_" id="186" name="Google Shape;186;p23"/>
          <p:cNvPicPr preferRelativeResize="0"/>
          <p:nvPr/>
        </p:nvPicPr>
        <p:blipFill rotWithShape="1">
          <a:blip r:embed="rId3">
            <a:alphaModFix/>
          </a:blip>
          <a:srcRect b="0" l="0" r="0" t="0"/>
          <a:stretch/>
        </p:blipFill>
        <p:spPr>
          <a:xfrm>
            <a:off x="1665467" y="3851275"/>
            <a:ext cx="1143000" cy="873125"/>
          </a:xfrm>
          <a:prstGeom prst="rect">
            <a:avLst/>
          </a:prstGeom>
          <a:noFill/>
          <a:ln>
            <a:noFill/>
          </a:ln>
        </p:spPr>
      </p:pic>
      <p:pic>
        <p:nvPicPr>
          <p:cNvPr descr="BD18215_" id="187" name="Google Shape;187;p23"/>
          <p:cNvPicPr preferRelativeResize="0"/>
          <p:nvPr/>
        </p:nvPicPr>
        <p:blipFill rotWithShape="1">
          <a:blip r:embed="rId3">
            <a:alphaModFix/>
          </a:blip>
          <a:srcRect b="0" l="0" r="0" t="0"/>
          <a:stretch/>
        </p:blipFill>
        <p:spPr>
          <a:xfrm>
            <a:off x="1208267" y="2133600"/>
            <a:ext cx="1143000" cy="873125"/>
          </a:xfrm>
          <a:prstGeom prst="rect">
            <a:avLst/>
          </a:prstGeom>
          <a:noFill/>
          <a:ln>
            <a:noFill/>
          </a:ln>
        </p:spPr>
      </p:pic>
      <p:pic>
        <p:nvPicPr>
          <p:cNvPr descr="BD18215_" id="188" name="Google Shape;188;p23"/>
          <p:cNvPicPr preferRelativeResize="0"/>
          <p:nvPr/>
        </p:nvPicPr>
        <p:blipFill rotWithShape="1">
          <a:blip r:embed="rId3">
            <a:alphaModFix/>
          </a:blip>
          <a:srcRect b="0" l="0" r="0" t="0"/>
          <a:stretch/>
        </p:blipFill>
        <p:spPr>
          <a:xfrm>
            <a:off x="1055867" y="2403475"/>
            <a:ext cx="1143000" cy="873125"/>
          </a:xfrm>
          <a:prstGeom prst="rect">
            <a:avLst/>
          </a:prstGeom>
          <a:noFill/>
          <a:ln>
            <a:noFill/>
          </a:ln>
        </p:spPr>
      </p:pic>
      <p:pic>
        <p:nvPicPr>
          <p:cNvPr descr="BD18215_" id="189" name="Google Shape;189;p23"/>
          <p:cNvPicPr preferRelativeResize="0"/>
          <p:nvPr/>
        </p:nvPicPr>
        <p:blipFill rotWithShape="1">
          <a:blip r:embed="rId3">
            <a:alphaModFix/>
          </a:blip>
          <a:srcRect b="0" l="0" r="0" t="0"/>
          <a:stretch/>
        </p:blipFill>
        <p:spPr>
          <a:xfrm>
            <a:off x="1132067" y="3200400"/>
            <a:ext cx="1143000" cy="873125"/>
          </a:xfrm>
          <a:prstGeom prst="rect">
            <a:avLst/>
          </a:prstGeom>
          <a:noFill/>
          <a:ln>
            <a:noFill/>
          </a:ln>
        </p:spPr>
      </p:pic>
      <p:pic>
        <p:nvPicPr>
          <p:cNvPr descr="BD18215_" id="190" name="Google Shape;190;p23"/>
          <p:cNvPicPr preferRelativeResize="0"/>
          <p:nvPr/>
        </p:nvPicPr>
        <p:blipFill rotWithShape="1">
          <a:blip r:embed="rId3">
            <a:alphaModFix/>
          </a:blip>
          <a:srcRect b="0" l="0" r="0" t="0"/>
          <a:stretch/>
        </p:blipFill>
        <p:spPr>
          <a:xfrm>
            <a:off x="1817867" y="2168525"/>
            <a:ext cx="1143000" cy="873125"/>
          </a:xfrm>
          <a:prstGeom prst="rect">
            <a:avLst/>
          </a:prstGeom>
          <a:noFill/>
          <a:ln>
            <a:noFill/>
          </a:ln>
        </p:spPr>
      </p:pic>
      <p:pic>
        <p:nvPicPr>
          <p:cNvPr descr="BD18215_" id="191" name="Google Shape;191;p23"/>
          <p:cNvPicPr preferRelativeResize="0"/>
          <p:nvPr/>
        </p:nvPicPr>
        <p:blipFill rotWithShape="1">
          <a:blip r:embed="rId3">
            <a:alphaModFix/>
          </a:blip>
          <a:srcRect b="0" l="0" r="0" t="0"/>
          <a:stretch/>
        </p:blipFill>
        <p:spPr>
          <a:xfrm>
            <a:off x="1665467" y="2438400"/>
            <a:ext cx="1143000" cy="873125"/>
          </a:xfrm>
          <a:prstGeom prst="rect">
            <a:avLst/>
          </a:prstGeom>
          <a:noFill/>
          <a:ln>
            <a:noFill/>
          </a:ln>
        </p:spPr>
      </p:pic>
      <p:pic>
        <p:nvPicPr>
          <p:cNvPr descr="BD18215_" id="192" name="Google Shape;192;p23"/>
          <p:cNvPicPr preferRelativeResize="0"/>
          <p:nvPr/>
        </p:nvPicPr>
        <p:blipFill rotWithShape="1">
          <a:blip r:embed="rId3">
            <a:alphaModFix/>
          </a:blip>
          <a:srcRect b="0" l="0" r="0" t="0"/>
          <a:stretch/>
        </p:blipFill>
        <p:spPr>
          <a:xfrm>
            <a:off x="1513067" y="2708275"/>
            <a:ext cx="1143000" cy="873125"/>
          </a:xfrm>
          <a:prstGeom prst="rect">
            <a:avLst/>
          </a:prstGeom>
          <a:noFill/>
          <a:ln>
            <a:noFill/>
          </a:ln>
        </p:spPr>
      </p:pic>
      <p:sp>
        <p:nvSpPr>
          <p:cNvPr id="193" name="Google Shape;193;p23"/>
          <p:cNvSpPr/>
          <p:nvPr/>
        </p:nvSpPr>
        <p:spPr>
          <a:xfrm>
            <a:off x="3962400" y="2209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4" name="Google Shape;194;p23"/>
          <p:cNvSpPr/>
          <p:nvPr/>
        </p:nvSpPr>
        <p:spPr>
          <a:xfrm>
            <a:off x="3962400" y="30480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5" name="Google Shape;195;p23"/>
          <p:cNvSpPr/>
          <p:nvPr/>
        </p:nvSpPr>
        <p:spPr>
          <a:xfrm>
            <a:off x="3962400" y="38862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6" name="Google Shape;196;p23"/>
          <p:cNvSpPr/>
          <p:nvPr/>
        </p:nvSpPr>
        <p:spPr>
          <a:xfrm>
            <a:off x="4114800" y="23622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7" name="Google Shape;197;p23"/>
          <p:cNvSpPr/>
          <p:nvPr/>
        </p:nvSpPr>
        <p:spPr>
          <a:xfrm>
            <a:off x="4114800" y="3200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8" name="Google Shape;198;p23"/>
          <p:cNvSpPr/>
          <p:nvPr/>
        </p:nvSpPr>
        <p:spPr>
          <a:xfrm>
            <a:off x="4114800" y="4038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9" name="Google Shape;199;p23"/>
          <p:cNvSpPr/>
          <p:nvPr/>
        </p:nvSpPr>
        <p:spPr>
          <a:xfrm>
            <a:off x="4267200" y="2514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0" name="Google Shape;200;p23"/>
          <p:cNvSpPr/>
          <p:nvPr/>
        </p:nvSpPr>
        <p:spPr>
          <a:xfrm>
            <a:off x="4267200" y="3352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1" name="Google Shape;201;p23"/>
          <p:cNvSpPr/>
          <p:nvPr/>
        </p:nvSpPr>
        <p:spPr>
          <a:xfrm>
            <a:off x="4267200" y="41910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2" name="Google Shape;202;p23"/>
          <p:cNvSpPr/>
          <p:nvPr/>
        </p:nvSpPr>
        <p:spPr>
          <a:xfrm>
            <a:off x="4419600" y="26670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3" name="Google Shape;203;p23"/>
          <p:cNvSpPr/>
          <p:nvPr/>
        </p:nvSpPr>
        <p:spPr>
          <a:xfrm>
            <a:off x="4419600" y="35052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4" name="Google Shape;204;p23"/>
          <p:cNvSpPr/>
          <p:nvPr/>
        </p:nvSpPr>
        <p:spPr>
          <a:xfrm>
            <a:off x="4419600" y="4343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pic>
        <p:nvPicPr>
          <p:cNvPr descr="BD18215_" id="205" name="Google Shape;205;p23"/>
          <p:cNvPicPr preferRelativeResize="0"/>
          <p:nvPr/>
        </p:nvPicPr>
        <p:blipFill rotWithShape="1">
          <a:blip r:embed="rId3">
            <a:alphaModFix/>
          </a:blip>
          <a:srcRect b="0" l="0" r="0" t="0"/>
          <a:stretch/>
        </p:blipFill>
        <p:spPr>
          <a:xfrm>
            <a:off x="1665467" y="3886200"/>
            <a:ext cx="1143000" cy="873125"/>
          </a:xfrm>
          <a:prstGeom prst="rect">
            <a:avLst/>
          </a:prstGeom>
          <a:noFill/>
          <a:ln>
            <a:noFill/>
          </a:ln>
        </p:spPr>
      </p:pic>
      <p:pic>
        <p:nvPicPr>
          <p:cNvPr descr="BD18215_" id="206" name="Google Shape;206;p23"/>
          <p:cNvPicPr preferRelativeResize="0"/>
          <p:nvPr/>
        </p:nvPicPr>
        <p:blipFill rotWithShape="1">
          <a:blip r:embed="rId3">
            <a:alphaModFix/>
          </a:blip>
          <a:srcRect b="0" l="0" r="0" t="0"/>
          <a:stretch/>
        </p:blipFill>
        <p:spPr>
          <a:xfrm>
            <a:off x="1513067" y="4156075"/>
            <a:ext cx="1143000" cy="873125"/>
          </a:xfrm>
          <a:prstGeom prst="rect">
            <a:avLst/>
          </a:prstGeom>
          <a:noFill/>
          <a:ln>
            <a:noFill/>
          </a:ln>
        </p:spPr>
      </p:pic>
      <p:pic>
        <p:nvPicPr>
          <p:cNvPr descr="BD18215_" id="207" name="Google Shape;207;p23"/>
          <p:cNvPicPr preferRelativeResize="0"/>
          <p:nvPr/>
        </p:nvPicPr>
        <p:blipFill rotWithShape="1">
          <a:blip r:embed="rId3">
            <a:alphaModFix/>
          </a:blip>
          <a:srcRect b="0" l="0" r="0" t="0"/>
          <a:stretch/>
        </p:blipFill>
        <p:spPr>
          <a:xfrm>
            <a:off x="1360667" y="4425950"/>
            <a:ext cx="1143000" cy="873125"/>
          </a:xfrm>
          <a:prstGeom prst="rect">
            <a:avLst/>
          </a:prstGeom>
          <a:noFill/>
          <a:ln>
            <a:noFill/>
          </a:ln>
        </p:spPr>
      </p:pic>
      <p:pic>
        <p:nvPicPr>
          <p:cNvPr descr="BD18215_" id="208" name="Google Shape;208;p23"/>
          <p:cNvPicPr preferRelativeResize="0"/>
          <p:nvPr/>
        </p:nvPicPr>
        <p:blipFill rotWithShape="1">
          <a:blip r:embed="rId3">
            <a:alphaModFix/>
          </a:blip>
          <a:srcRect b="0" l="0" r="0" t="0"/>
          <a:stretch/>
        </p:blipFill>
        <p:spPr>
          <a:xfrm>
            <a:off x="1817867" y="3962400"/>
            <a:ext cx="1143000" cy="873125"/>
          </a:xfrm>
          <a:prstGeom prst="rect">
            <a:avLst/>
          </a:prstGeom>
          <a:noFill/>
          <a:ln>
            <a:noFill/>
          </a:ln>
        </p:spPr>
      </p:pic>
      <p:pic>
        <p:nvPicPr>
          <p:cNvPr descr="BD18215_" id="209" name="Google Shape;209;p23"/>
          <p:cNvPicPr preferRelativeResize="0"/>
          <p:nvPr/>
        </p:nvPicPr>
        <p:blipFill rotWithShape="1">
          <a:blip r:embed="rId3">
            <a:alphaModFix/>
          </a:blip>
          <a:srcRect b="0" l="0" r="0" t="0"/>
          <a:stretch/>
        </p:blipFill>
        <p:spPr>
          <a:xfrm>
            <a:off x="1665467" y="4232275"/>
            <a:ext cx="1143000" cy="873125"/>
          </a:xfrm>
          <a:prstGeom prst="rect">
            <a:avLst/>
          </a:prstGeom>
          <a:noFill/>
          <a:ln>
            <a:noFill/>
          </a:ln>
        </p:spPr>
      </p:pic>
      <p:pic>
        <p:nvPicPr>
          <p:cNvPr descr="BD18215_" id="210" name="Google Shape;210;p23"/>
          <p:cNvPicPr preferRelativeResize="0"/>
          <p:nvPr/>
        </p:nvPicPr>
        <p:blipFill rotWithShape="1">
          <a:blip r:embed="rId3">
            <a:alphaModFix/>
          </a:blip>
          <a:srcRect b="0" l="0" r="0" t="0"/>
          <a:stretch/>
        </p:blipFill>
        <p:spPr>
          <a:xfrm>
            <a:off x="1513067" y="4502150"/>
            <a:ext cx="1143000" cy="873125"/>
          </a:xfrm>
          <a:prstGeom prst="rect">
            <a:avLst/>
          </a:prstGeom>
          <a:noFill/>
          <a:ln>
            <a:noFill/>
          </a:ln>
        </p:spPr>
      </p:pic>
      <p:pic>
        <p:nvPicPr>
          <p:cNvPr descr="BD18215_" id="211" name="Google Shape;211;p23"/>
          <p:cNvPicPr preferRelativeResize="0"/>
          <p:nvPr/>
        </p:nvPicPr>
        <p:blipFill rotWithShape="1">
          <a:blip r:embed="rId3">
            <a:alphaModFix/>
          </a:blip>
          <a:srcRect b="0" l="0" r="0" t="0"/>
          <a:stretch/>
        </p:blipFill>
        <p:spPr>
          <a:xfrm>
            <a:off x="1817867" y="4683125"/>
            <a:ext cx="1143000" cy="873125"/>
          </a:xfrm>
          <a:prstGeom prst="rect">
            <a:avLst/>
          </a:prstGeom>
          <a:noFill/>
          <a:ln>
            <a:noFill/>
          </a:ln>
        </p:spPr>
      </p:pic>
      <p:pic>
        <p:nvPicPr>
          <p:cNvPr descr="BD18215_" id="212" name="Google Shape;212;p23"/>
          <p:cNvPicPr preferRelativeResize="0"/>
          <p:nvPr/>
        </p:nvPicPr>
        <p:blipFill rotWithShape="1">
          <a:blip r:embed="rId3">
            <a:alphaModFix/>
          </a:blip>
          <a:srcRect b="0" l="0" r="0" t="0"/>
          <a:stretch/>
        </p:blipFill>
        <p:spPr>
          <a:xfrm>
            <a:off x="1665467" y="4953000"/>
            <a:ext cx="1143000" cy="873125"/>
          </a:xfrm>
          <a:prstGeom prst="rect">
            <a:avLst/>
          </a:prstGeom>
          <a:noFill/>
          <a:ln>
            <a:noFill/>
          </a:ln>
        </p:spPr>
      </p:pic>
      <p:pic>
        <p:nvPicPr>
          <p:cNvPr descr="BD18215_" id="213" name="Google Shape;213;p23"/>
          <p:cNvPicPr preferRelativeResize="0"/>
          <p:nvPr/>
        </p:nvPicPr>
        <p:blipFill rotWithShape="1">
          <a:blip r:embed="rId3">
            <a:alphaModFix/>
          </a:blip>
          <a:srcRect b="0" l="0" r="0" t="0"/>
          <a:stretch/>
        </p:blipFill>
        <p:spPr>
          <a:xfrm>
            <a:off x="1513067" y="5222875"/>
            <a:ext cx="1143000" cy="873125"/>
          </a:xfrm>
          <a:prstGeom prst="rect">
            <a:avLst/>
          </a:prstGeom>
          <a:noFill/>
          <a:ln>
            <a:noFill/>
          </a:ln>
        </p:spPr>
      </p:pic>
      <p:pic>
        <p:nvPicPr>
          <p:cNvPr descr="BD18215_" id="214" name="Google Shape;214;p23"/>
          <p:cNvPicPr preferRelativeResize="0"/>
          <p:nvPr/>
        </p:nvPicPr>
        <p:blipFill rotWithShape="1">
          <a:blip r:embed="rId3">
            <a:alphaModFix/>
          </a:blip>
          <a:srcRect b="0" l="0" r="0" t="0"/>
          <a:stretch/>
        </p:blipFill>
        <p:spPr>
          <a:xfrm>
            <a:off x="1055867" y="3505200"/>
            <a:ext cx="1143000" cy="873125"/>
          </a:xfrm>
          <a:prstGeom prst="rect">
            <a:avLst/>
          </a:prstGeom>
          <a:noFill/>
          <a:ln>
            <a:noFill/>
          </a:ln>
        </p:spPr>
      </p:pic>
      <p:pic>
        <p:nvPicPr>
          <p:cNvPr descr="BD18215_" id="215" name="Google Shape;215;p23"/>
          <p:cNvPicPr preferRelativeResize="0"/>
          <p:nvPr/>
        </p:nvPicPr>
        <p:blipFill rotWithShape="1">
          <a:blip r:embed="rId3">
            <a:alphaModFix/>
          </a:blip>
          <a:srcRect b="0" l="0" r="0" t="0"/>
          <a:stretch/>
        </p:blipFill>
        <p:spPr>
          <a:xfrm>
            <a:off x="903467" y="3775075"/>
            <a:ext cx="1143000" cy="873125"/>
          </a:xfrm>
          <a:prstGeom prst="rect">
            <a:avLst/>
          </a:prstGeom>
          <a:noFill/>
          <a:ln>
            <a:noFill/>
          </a:ln>
        </p:spPr>
      </p:pic>
      <p:pic>
        <p:nvPicPr>
          <p:cNvPr descr="BD18215_" id="216" name="Google Shape;216;p23"/>
          <p:cNvPicPr preferRelativeResize="0"/>
          <p:nvPr/>
        </p:nvPicPr>
        <p:blipFill rotWithShape="1">
          <a:blip r:embed="rId3">
            <a:alphaModFix/>
          </a:blip>
          <a:srcRect b="0" l="0" r="0" t="0"/>
          <a:stretch/>
        </p:blipFill>
        <p:spPr>
          <a:xfrm>
            <a:off x="979667" y="4572000"/>
            <a:ext cx="1143000" cy="873125"/>
          </a:xfrm>
          <a:prstGeom prst="rect">
            <a:avLst/>
          </a:prstGeom>
          <a:noFill/>
          <a:ln>
            <a:noFill/>
          </a:ln>
        </p:spPr>
      </p:pic>
      <p:pic>
        <p:nvPicPr>
          <p:cNvPr descr="BD18215_" id="217" name="Google Shape;217;p23"/>
          <p:cNvPicPr preferRelativeResize="0"/>
          <p:nvPr/>
        </p:nvPicPr>
        <p:blipFill rotWithShape="1">
          <a:blip r:embed="rId3">
            <a:alphaModFix/>
          </a:blip>
          <a:srcRect b="0" l="0" r="0" t="0"/>
          <a:stretch/>
        </p:blipFill>
        <p:spPr>
          <a:xfrm>
            <a:off x="1665467" y="3540125"/>
            <a:ext cx="1143000" cy="873125"/>
          </a:xfrm>
          <a:prstGeom prst="rect">
            <a:avLst/>
          </a:prstGeom>
          <a:noFill/>
          <a:ln>
            <a:noFill/>
          </a:ln>
        </p:spPr>
      </p:pic>
      <p:pic>
        <p:nvPicPr>
          <p:cNvPr descr="BD18215_" id="218" name="Google Shape;218;p23"/>
          <p:cNvPicPr preferRelativeResize="0"/>
          <p:nvPr/>
        </p:nvPicPr>
        <p:blipFill rotWithShape="1">
          <a:blip r:embed="rId3">
            <a:alphaModFix/>
          </a:blip>
          <a:srcRect b="0" l="0" r="0" t="0"/>
          <a:stretch/>
        </p:blipFill>
        <p:spPr>
          <a:xfrm>
            <a:off x="1513067" y="3810000"/>
            <a:ext cx="1143000" cy="873125"/>
          </a:xfrm>
          <a:prstGeom prst="rect">
            <a:avLst/>
          </a:prstGeom>
          <a:noFill/>
          <a:ln>
            <a:noFill/>
          </a:ln>
        </p:spPr>
      </p:pic>
      <p:pic>
        <p:nvPicPr>
          <p:cNvPr descr="BD18215_" id="219" name="Google Shape;219;p23"/>
          <p:cNvPicPr preferRelativeResize="0"/>
          <p:nvPr/>
        </p:nvPicPr>
        <p:blipFill rotWithShape="1">
          <a:blip r:embed="rId3">
            <a:alphaModFix/>
          </a:blip>
          <a:srcRect b="0" l="0" r="0" t="0"/>
          <a:stretch/>
        </p:blipFill>
        <p:spPr>
          <a:xfrm>
            <a:off x="1360667" y="4079875"/>
            <a:ext cx="1143000" cy="873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Problems</a:t>
            </a:r>
            <a:endParaRPr/>
          </a:p>
        </p:txBody>
      </p:sp>
      <p:sp>
        <p:nvSpPr>
          <p:cNvPr id="226" name="Google Shape;226;p24"/>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3200"/>
              <a:buChar char="•"/>
            </a:pPr>
            <a:r>
              <a:rPr lang="en-US"/>
              <a:t>Too many complex pieces of software in a single system</a:t>
            </a:r>
            <a:endParaRPr/>
          </a:p>
          <a:p>
            <a:pPr indent="-342900" lvl="0" marL="342900" rtl="0" algn="l">
              <a:lnSpc>
                <a:spcPct val="90000"/>
              </a:lnSpc>
              <a:spcBef>
                <a:spcPts val="640"/>
              </a:spcBef>
              <a:spcAft>
                <a:spcPts val="0"/>
              </a:spcAft>
              <a:buClr>
                <a:schemeClr val="dk1"/>
              </a:buClr>
              <a:buSzPts val="3200"/>
              <a:buChar char="•"/>
            </a:pPr>
            <a:r>
              <a:rPr lang="en-US"/>
              <a:t>No evolution possible</a:t>
            </a:r>
            <a:endParaRPr/>
          </a:p>
          <a:p>
            <a:pPr indent="-342900" lvl="0" marL="342900" rtl="0" algn="l">
              <a:lnSpc>
                <a:spcPct val="90000"/>
              </a:lnSpc>
              <a:spcBef>
                <a:spcPts val="640"/>
              </a:spcBef>
              <a:spcAft>
                <a:spcPts val="0"/>
              </a:spcAft>
              <a:buClr>
                <a:schemeClr val="dk1"/>
              </a:buClr>
              <a:buSzPts val="3200"/>
              <a:buChar char="•"/>
            </a:pPr>
            <a:r>
              <a:rPr lang="en-US"/>
              <a:t>Need to scale independently</a:t>
            </a:r>
            <a:endParaRPr/>
          </a:p>
          <a:p>
            <a:pPr indent="-285750" lvl="1" marL="742950" rtl="0" algn="l">
              <a:lnSpc>
                <a:spcPct val="90000"/>
              </a:lnSpc>
              <a:spcBef>
                <a:spcPts val="560"/>
              </a:spcBef>
              <a:spcAft>
                <a:spcPts val="0"/>
              </a:spcAft>
              <a:buClr>
                <a:schemeClr val="dk1"/>
              </a:buClr>
              <a:buSzPts val="2800"/>
              <a:buChar char="–"/>
            </a:pPr>
            <a:r>
              <a:rPr lang="en-US"/>
              <a:t>Parts sharing resources with other unknown code paths</a:t>
            </a:r>
            <a:endParaRPr/>
          </a:p>
          <a:p>
            <a:pPr indent="-342900" lvl="0" marL="342900" rtl="0" algn="l">
              <a:lnSpc>
                <a:spcPct val="90000"/>
              </a:lnSpc>
              <a:spcBef>
                <a:spcPts val="640"/>
              </a:spcBef>
              <a:spcAft>
                <a:spcPts val="0"/>
              </a:spcAft>
              <a:buClr>
                <a:schemeClr val="dk1"/>
              </a:buClr>
              <a:buSzPts val="3200"/>
              <a:buChar char="•"/>
            </a:pPr>
            <a:r>
              <a:rPr lang="en-US"/>
              <a:t>No isolation </a:t>
            </a:r>
            <a:endParaRPr/>
          </a:p>
          <a:p>
            <a:pPr indent="-342900" lvl="0" marL="342900" rtl="0" algn="l">
              <a:lnSpc>
                <a:spcPct val="90000"/>
              </a:lnSpc>
              <a:spcBef>
                <a:spcPts val="640"/>
              </a:spcBef>
              <a:spcAft>
                <a:spcPts val="0"/>
              </a:spcAft>
              <a:buClr>
                <a:schemeClr val="dk1"/>
              </a:buClr>
              <a:buSzPts val="3200"/>
              <a:buChar char="•"/>
            </a:pPr>
            <a:r>
              <a:rPr lang="en-US"/>
              <a:t>No clear </a:t>
            </a:r>
            <a:r>
              <a:rPr b="1" i="1" lang="en-US"/>
              <a:t>ownership</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Database scaling</a:t>
            </a:r>
            <a:endParaRPr/>
          </a:p>
        </p:txBody>
      </p:sp>
      <p:sp>
        <p:nvSpPr>
          <p:cNvPr id="233" name="Google Shape;233;p25"/>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Databases a shared resource</a:t>
            </a:r>
            <a:endParaRPr/>
          </a:p>
          <a:p>
            <a:pPr indent="-342900" lvl="0" marL="342900" rtl="0" algn="l">
              <a:spcBef>
                <a:spcPts val="640"/>
              </a:spcBef>
              <a:spcAft>
                <a:spcPts val="0"/>
              </a:spcAft>
              <a:buClr>
                <a:schemeClr val="dk1"/>
              </a:buClr>
              <a:buSzPts val="3200"/>
              <a:buChar char="•"/>
            </a:pPr>
            <a:r>
              <a:rPr lang="en-US"/>
              <a:t>Hard to scale-out</a:t>
            </a:r>
            <a:endParaRPr/>
          </a:p>
          <a:p>
            <a:pPr indent="-342900" lvl="0" marL="342900" rtl="0" algn="l">
              <a:spcBef>
                <a:spcPts val="640"/>
              </a:spcBef>
              <a:spcAft>
                <a:spcPts val="0"/>
              </a:spcAft>
              <a:buClr>
                <a:schemeClr val="dk1"/>
              </a:buClr>
              <a:buSzPts val="3200"/>
              <a:buChar char="•"/>
            </a:pPr>
            <a:r>
              <a:rPr lang="en-US"/>
              <a:t>Front-end and backend shared by </a:t>
            </a:r>
            <a:endParaRPr/>
          </a:p>
          <a:p>
            <a:pPr indent="-285750" lvl="1" marL="742950" rtl="0" algn="l">
              <a:spcBef>
                <a:spcPts val="560"/>
              </a:spcBef>
              <a:spcAft>
                <a:spcPts val="0"/>
              </a:spcAft>
              <a:buClr>
                <a:schemeClr val="dk1"/>
              </a:buClr>
              <a:buSzPts val="2800"/>
              <a:buChar char="–"/>
            </a:pPr>
            <a:r>
              <a:rPr lang="en-US"/>
              <a:t>Too many teams</a:t>
            </a:r>
            <a:endParaRPr/>
          </a:p>
          <a:p>
            <a:pPr indent="-285750" lvl="1" marL="742950" rtl="0" algn="l">
              <a:spcBef>
                <a:spcPts val="560"/>
              </a:spcBef>
              <a:spcAft>
                <a:spcPts val="0"/>
              </a:spcAft>
              <a:buClr>
                <a:schemeClr val="dk1"/>
              </a:buClr>
              <a:buSzPts val="2800"/>
              <a:buChar char="–"/>
            </a:pPr>
            <a:r>
              <a:rPr lang="en-US"/>
              <a:t>Too many processes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A new model</a:t>
            </a:r>
            <a:endParaRPr/>
          </a:p>
        </p:txBody>
      </p:sp>
      <p:sp>
        <p:nvSpPr>
          <p:cNvPr id="240" name="Google Shape;240;p26"/>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Clr>
                <a:schemeClr val="dk1"/>
              </a:buClr>
              <a:buSzPts val="2800"/>
              <a:buChar char="•"/>
            </a:pPr>
            <a:r>
              <a:rPr lang="en-US" sz="2800"/>
              <a:t>In 2001/2 decided on a new approach</a:t>
            </a:r>
            <a:endParaRPr/>
          </a:p>
          <a:p>
            <a:pPr indent="-342900" lvl="0" marL="342900" rtl="0" algn="l">
              <a:lnSpc>
                <a:spcPct val="80000"/>
              </a:lnSpc>
              <a:spcBef>
                <a:spcPts val="560"/>
              </a:spcBef>
              <a:spcAft>
                <a:spcPts val="0"/>
              </a:spcAft>
              <a:buClr>
                <a:schemeClr val="dk1"/>
              </a:buClr>
              <a:buSzPts val="2800"/>
              <a:buChar char="•"/>
            </a:pPr>
            <a:r>
              <a:rPr lang="en-US" sz="2800"/>
              <a:t>SOA based – even before the term was in common usage</a:t>
            </a:r>
            <a:endParaRPr/>
          </a:p>
          <a:p>
            <a:pPr indent="-342900" lvl="0" marL="342900" rtl="0" algn="l">
              <a:lnSpc>
                <a:spcPct val="80000"/>
              </a:lnSpc>
              <a:spcBef>
                <a:spcPts val="560"/>
              </a:spcBef>
              <a:spcAft>
                <a:spcPts val="0"/>
              </a:spcAft>
              <a:buClr>
                <a:schemeClr val="dk1"/>
              </a:buClr>
              <a:buSzPts val="2800"/>
              <a:buChar char="•"/>
            </a:pPr>
            <a:r>
              <a:rPr lang="en-US" sz="2800"/>
              <a:t>Encapsulating the data with the business logic that operates on the data</a:t>
            </a:r>
            <a:endParaRPr/>
          </a:p>
          <a:p>
            <a:pPr indent="-342900" lvl="0" marL="342900" rtl="0" algn="l">
              <a:lnSpc>
                <a:spcPct val="80000"/>
              </a:lnSpc>
              <a:spcBef>
                <a:spcPts val="560"/>
              </a:spcBef>
              <a:spcAft>
                <a:spcPts val="0"/>
              </a:spcAft>
              <a:buClr>
                <a:schemeClr val="dk1"/>
              </a:buClr>
              <a:buSzPts val="2800"/>
              <a:buChar char="•"/>
            </a:pPr>
            <a:r>
              <a:rPr lang="en-US" sz="2800"/>
              <a:t>Only access through a published service interface</a:t>
            </a:r>
            <a:endParaRPr/>
          </a:p>
          <a:p>
            <a:pPr indent="-342900" lvl="0" marL="342900" rtl="0" algn="l">
              <a:lnSpc>
                <a:spcPct val="80000"/>
              </a:lnSpc>
              <a:spcBef>
                <a:spcPts val="560"/>
              </a:spcBef>
              <a:spcAft>
                <a:spcPts val="0"/>
              </a:spcAft>
              <a:buClr>
                <a:schemeClr val="dk1"/>
              </a:buClr>
              <a:buSzPts val="2800"/>
              <a:buChar char="•"/>
            </a:pPr>
            <a:r>
              <a:rPr lang="en-US" sz="2800"/>
              <a:t>No direct database access is allowed from outside the service</a:t>
            </a:r>
            <a:endParaRPr/>
          </a:p>
          <a:p>
            <a:pPr indent="-342900" lvl="0" marL="342900" rtl="0" algn="l">
              <a:lnSpc>
                <a:spcPct val="80000"/>
              </a:lnSpc>
              <a:spcBef>
                <a:spcPts val="560"/>
              </a:spcBef>
              <a:spcAft>
                <a:spcPts val="0"/>
              </a:spcAft>
              <a:buClr>
                <a:schemeClr val="dk1"/>
              </a:buClr>
              <a:buSzPts val="2800"/>
              <a:buChar char="•"/>
            </a:pPr>
            <a:r>
              <a:rPr lang="en-US" sz="2800"/>
              <a:t>No data sharing among the services.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27"/>
          <p:cNvPicPr preferRelativeResize="0"/>
          <p:nvPr/>
        </p:nvPicPr>
        <p:blipFill rotWithShape="1">
          <a:blip r:embed="rId3">
            <a:alphaModFix/>
          </a:blip>
          <a:srcRect b="0" l="0" r="0" t="0"/>
          <a:stretch/>
        </p:blipFill>
        <p:spPr>
          <a:xfrm>
            <a:off x="148275" y="152400"/>
            <a:ext cx="8719549" cy="594965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Growth</a:t>
            </a:r>
            <a:endParaRPr/>
          </a:p>
        </p:txBody>
      </p:sp>
      <p:sp>
        <p:nvSpPr>
          <p:cNvPr id="252" name="Google Shape;252;p28"/>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800"/>
              <a:buChar char="•"/>
            </a:pPr>
            <a:r>
              <a:rPr lang="en-US" sz="2800"/>
              <a:t>Amazon services in the hundreds</a:t>
            </a:r>
            <a:endParaRPr/>
          </a:p>
          <a:p>
            <a:pPr indent="-342900" lvl="0" marL="342900" rtl="0" algn="l">
              <a:lnSpc>
                <a:spcPct val="90000"/>
              </a:lnSpc>
              <a:spcBef>
                <a:spcPts val="560"/>
              </a:spcBef>
              <a:spcAft>
                <a:spcPts val="0"/>
              </a:spcAft>
              <a:buClr>
                <a:schemeClr val="dk1"/>
              </a:buClr>
              <a:buSzPts val="2800"/>
              <a:buChar char="•"/>
            </a:pPr>
            <a:r>
              <a:rPr lang="en-US" sz="2800"/>
              <a:t>A typical visit to the homepage may include calls to 100 services</a:t>
            </a:r>
            <a:endParaRPr/>
          </a:p>
          <a:p>
            <a:pPr indent="-342900" lvl="0" marL="342900" rtl="0" algn="l">
              <a:lnSpc>
                <a:spcPct val="90000"/>
              </a:lnSpc>
              <a:spcBef>
                <a:spcPts val="560"/>
              </a:spcBef>
              <a:spcAft>
                <a:spcPts val="0"/>
              </a:spcAft>
              <a:buClr>
                <a:schemeClr val="dk1"/>
              </a:buClr>
              <a:buSzPts val="2800"/>
              <a:buChar char="•"/>
            </a:pPr>
            <a:r>
              <a:rPr lang="en-US" sz="2800"/>
              <a:t>Caching reduces the actual network traffic</a:t>
            </a:r>
            <a:endParaRPr/>
          </a:p>
          <a:p>
            <a:pPr indent="-342900" lvl="0" marL="342900" rtl="0" algn="l">
              <a:lnSpc>
                <a:spcPct val="90000"/>
              </a:lnSpc>
              <a:spcBef>
                <a:spcPts val="560"/>
              </a:spcBef>
              <a:spcAft>
                <a:spcPts val="0"/>
              </a:spcAft>
              <a:buClr>
                <a:schemeClr val="dk1"/>
              </a:buClr>
              <a:buSzPts val="2800"/>
              <a:buChar char="•"/>
            </a:pPr>
            <a:r>
              <a:rPr lang="en-US" sz="2800"/>
              <a:t>Fully distributed, decentralized</a:t>
            </a:r>
            <a:endParaRPr/>
          </a:p>
          <a:p>
            <a:pPr indent="-342900" lvl="0" marL="342900" rtl="0" algn="l">
              <a:lnSpc>
                <a:spcPct val="90000"/>
              </a:lnSpc>
              <a:spcBef>
                <a:spcPts val="560"/>
              </a:spcBef>
              <a:spcAft>
                <a:spcPts val="0"/>
              </a:spcAft>
              <a:buClr>
                <a:schemeClr val="dk1"/>
              </a:buClr>
              <a:buSzPts val="2800"/>
              <a:buChar char="•"/>
            </a:pPr>
            <a:r>
              <a:rPr lang="en-US" sz="2800"/>
              <a:t>The web servers are just one client into the service fabric</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Matched by business growth</a:t>
            </a:r>
            <a:endParaRPr/>
          </a:p>
        </p:txBody>
      </p:sp>
      <p:sp>
        <p:nvSpPr>
          <p:cNvPr id="259" name="Google Shape;259;p29"/>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Amazon is supporting many new businesses</a:t>
            </a:r>
            <a:endParaRPr/>
          </a:p>
          <a:p>
            <a:pPr indent="-342900" lvl="0" marL="342900" rtl="0" algn="l">
              <a:spcBef>
                <a:spcPts val="640"/>
              </a:spcBef>
              <a:spcAft>
                <a:spcPts val="0"/>
              </a:spcAft>
              <a:buClr>
                <a:schemeClr val="dk1"/>
              </a:buClr>
              <a:buSzPts val="3200"/>
              <a:buChar char="•"/>
            </a:pPr>
            <a:r>
              <a:rPr lang="en-US"/>
              <a:t>Books, CDs, Electronics, Toys, Tools and Hardware,…</a:t>
            </a:r>
            <a:endParaRPr/>
          </a:p>
          <a:p>
            <a:pPr indent="-342900" lvl="0" marL="342900" rtl="0" algn="l">
              <a:spcBef>
                <a:spcPts val="640"/>
              </a:spcBef>
              <a:spcAft>
                <a:spcPts val="0"/>
              </a:spcAft>
              <a:buClr>
                <a:schemeClr val="dk1"/>
              </a:buClr>
              <a:buSzPts val="3200"/>
              <a:buChar char="•"/>
            </a:pPr>
            <a:r>
              <a:rPr lang="en-US"/>
              <a:t>Plus millions of independent retailers sharing the Amazon platform</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Lessons learnt</a:t>
            </a:r>
            <a:endParaRPr/>
          </a:p>
        </p:txBody>
      </p:sp>
      <p:sp>
        <p:nvSpPr>
          <p:cNvPr id="266" name="Google Shape;266;p3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800"/>
              <a:buChar char="•"/>
            </a:pPr>
            <a:r>
              <a:rPr lang="en-US" sz="2800"/>
              <a:t>Isolation</a:t>
            </a:r>
            <a:endParaRPr/>
          </a:p>
          <a:p>
            <a:pPr indent="-285750" lvl="1" marL="742950" rtl="0" algn="l">
              <a:lnSpc>
                <a:spcPct val="90000"/>
              </a:lnSpc>
              <a:spcBef>
                <a:spcPts val="480"/>
              </a:spcBef>
              <a:spcAft>
                <a:spcPts val="0"/>
              </a:spcAft>
              <a:buClr>
                <a:schemeClr val="dk1"/>
              </a:buClr>
              <a:buSzPts val="2400"/>
              <a:buChar char="–"/>
            </a:pPr>
            <a:r>
              <a:rPr lang="en-US" sz="2400"/>
              <a:t>Service Orientation promotes ownership and control</a:t>
            </a:r>
            <a:endParaRPr/>
          </a:p>
          <a:p>
            <a:pPr indent="-342900" lvl="0" marL="342900" rtl="0" algn="l">
              <a:lnSpc>
                <a:spcPct val="90000"/>
              </a:lnSpc>
              <a:spcBef>
                <a:spcPts val="560"/>
              </a:spcBef>
              <a:spcAft>
                <a:spcPts val="0"/>
              </a:spcAft>
              <a:buClr>
                <a:schemeClr val="dk1"/>
              </a:buClr>
              <a:buSzPts val="2800"/>
              <a:buChar char="•"/>
            </a:pPr>
            <a:r>
              <a:rPr lang="en-US" sz="2800"/>
              <a:t>Scalability</a:t>
            </a:r>
            <a:endParaRPr/>
          </a:p>
          <a:p>
            <a:pPr indent="-285750" lvl="1" marL="742950" rtl="0" algn="l">
              <a:lnSpc>
                <a:spcPct val="90000"/>
              </a:lnSpc>
              <a:spcBef>
                <a:spcPts val="480"/>
              </a:spcBef>
              <a:spcAft>
                <a:spcPts val="0"/>
              </a:spcAft>
              <a:buClr>
                <a:schemeClr val="dk1"/>
              </a:buClr>
              <a:buSzPts val="2400"/>
              <a:buChar char="–"/>
            </a:pPr>
            <a:r>
              <a:rPr lang="en-US" sz="2400"/>
              <a:t>By preventing direct database access, can scale the services without affecting clients</a:t>
            </a:r>
            <a:endParaRPr/>
          </a:p>
          <a:p>
            <a:pPr indent="-342900" lvl="0" marL="342900" rtl="0" algn="l">
              <a:lnSpc>
                <a:spcPct val="90000"/>
              </a:lnSpc>
              <a:spcBef>
                <a:spcPts val="560"/>
              </a:spcBef>
              <a:spcAft>
                <a:spcPts val="0"/>
              </a:spcAft>
              <a:buClr>
                <a:schemeClr val="dk1"/>
              </a:buClr>
              <a:buSzPts val="2800"/>
              <a:buChar char="•"/>
            </a:pPr>
            <a:r>
              <a:rPr lang="en-US" sz="2800"/>
              <a:t>Need a common service-access mechanism</a:t>
            </a:r>
            <a:endParaRPr/>
          </a:p>
          <a:p>
            <a:pPr indent="-285750" lvl="1" marL="742950" rtl="0" algn="l">
              <a:lnSpc>
                <a:spcPct val="90000"/>
              </a:lnSpc>
              <a:spcBef>
                <a:spcPts val="480"/>
              </a:spcBef>
              <a:spcAft>
                <a:spcPts val="0"/>
              </a:spcAft>
              <a:buClr>
                <a:schemeClr val="dk1"/>
              </a:buClr>
              <a:buSzPts val="2400"/>
              <a:buChar char="–"/>
            </a:pPr>
            <a:r>
              <a:rPr lang="en-US" sz="2400"/>
              <a:t>Aggregation</a:t>
            </a:r>
            <a:endParaRPr/>
          </a:p>
          <a:p>
            <a:pPr indent="-285750" lvl="1" marL="742950" rtl="0" algn="l">
              <a:lnSpc>
                <a:spcPct val="90000"/>
              </a:lnSpc>
              <a:spcBef>
                <a:spcPts val="480"/>
              </a:spcBef>
              <a:spcAft>
                <a:spcPts val="0"/>
              </a:spcAft>
              <a:buClr>
                <a:schemeClr val="dk1"/>
              </a:buClr>
              <a:buSzPts val="2400"/>
              <a:buChar char="–"/>
            </a:pPr>
            <a:r>
              <a:rPr lang="en-US" sz="2400"/>
              <a:t>Routing</a:t>
            </a:r>
            <a:endParaRPr/>
          </a:p>
          <a:p>
            <a:pPr indent="-285750" lvl="1" marL="742950" rtl="0" algn="l">
              <a:lnSpc>
                <a:spcPct val="90000"/>
              </a:lnSpc>
              <a:spcBef>
                <a:spcPts val="480"/>
              </a:spcBef>
              <a:spcAft>
                <a:spcPts val="0"/>
              </a:spcAft>
              <a:buClr>
                <a:schemeClr val="dk1"/>
              </a:buClr>
              <a:buSzPts val="2400"/>
              <a:buChar char="–"/>
            </a:pPr>
            <a:r>
              <a:rPr lang="en-US" sz="2400"/>
              <a:t>Tracking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Organization</a:t>
            </a:r>
            <a:endParaRPr/>
          </a:p>
        </p:txBody>
      </p:sp>
      <p:sp>
        <p:nvSpPr>
          <p:cNvPr id="273" name="Google Shape;273;p3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000"/>
              <a:buChar char="•"/>
            </a:pPr>
            <a:r>
              <a:rPr lang="en-US" sz="2000">
                <a:latin typeface="Arial"/>
                <a:ea typeface="Arial"/>
                <a:cs typeface="Arial"/>
                <a:sym typeface="Arial"/>
              </a:rPr>
              <a:t>“</a:t>
            </a:r>
            <a:r>
              <a:rPr lang="en-US" sz="2000"/>
              <a:t>Each service has a team associated with it, and that team is completely responsible for the service—from scoping out the functionality, to architecting it, to building it, and operating it… </a:t>
            </a:r>
            <a:r>
              <a:rPr b="1" i="1" lang="en-US" sz="2000"/>
              <a:t>You build it, you run it</a:t>
            </a:r>
            <a:r>
              <a:rPr lang="en-US" sz="2000">
                <a:latin typeface="Arial"/>
                <a:ea typeface="Arial"/>
                <a:cs typeface="Arial"/>
                <a:sym typeface="Arial"/>
              </a:rPr>
              <a:t>”</a:t>
            </a:r>
            <a:r>
              <a:rPr lang="en-US" sz="2000"/>
              <a:t> Werner Vogels, CTO, Amazon</a:t>
            </a:r>
            <a:endParaRPr/>
          </a:p>
          <a:p>
            <a:pPr indent="-215900" lvl="0" marL="342900" rtl="0" algn="l">
              <a:lnSpc>
                <a:spcPct val="90000"/>
              </a:lnSpc>
              <a:spcBef>
                <a:spcPts val="400"/>
              </a:spcBef>
              <a:spcAft>
                <a:spcPts val="0"/>
              </a:spcAft>
              <a:buClr>
                <a:schemeClr val="dk1"/>
              </a:buClr>
              <a:buSzPts val="2000"/>
              <a:buNone/>
            </a:pPr>
            <a:r>
              <a:t/>
            </a:r>
            <a:endParaRPr sz="2000"/>
          </a:p>
          <a:p>
            <a:pPr indent="-285750" lvl="1" marL="742950" rtl="0" algn="l">
              <a:lnSpc>
                <a:spcPct val="90000"/>
              </a:lnSpc>
              <a:spcBef>
                <a:spcPts val="480"/>
              </a:spcBef>
              <a:spcAft>
                <a:spcPts val="0"/>
              </a:spcAft>
              <a:buClr>
                <a:schemeClr val="dk1"/>
              </a:buClr>
              <a:buSzPts val="2400"/>
              <a:buChar char="–"/>
            </a:pPr>
            <a:r>
              <a:rPr lang="en-US" sz="2400"/>
              <a:t>Promotes Customer Focus and Innovation</a:t>
            </a:r>
            <a:endParaRPr/>
          </a:p>
          <a:p>
            <a:pPr indent="-285750" lvl="1" marL="742950" rtl="0" algn="l">
              <a:lnSpc>
                <a:spcPct val="90000"/>
              </a:lnSpc>
              <a:spcBef>
                <a:spcPts val="480"/>
              </a:spcBef>
              <a:spcAft>
                <a:spcPts val="0"/>
              </a:spcAft>
              <a:buClr>
                <a:schemeClr val="dk1"/>
              </a:buClr>
              <a:buSzPts val="2400"/>
              <a:buChar char="–"/>
            </a:pPr>
            <a:r>
              <a:rPr lang="en-US" sz="2400"/>
              <a:t>Gives developers direct access to customers</a:t>
            </a:r>
            <a:endParaRPr/>
          </a:p>
          <a:p>
            <a:pPr indent="-285750" lvl="1" marL="742950" rtl="0" algn="l">
              <a:lnSpc>
                <a:spcPct val="90000"/>
              </a:lnSpc>
              <a:spcBef>
                <a:spcPts val="480"/>
              </a:spcBef>
              <a:spcAft>
                <a:spcPts val="0"/>
              </a:spcAft>
              <a:buClr>
                <a:schemeClr val="dk1"/>
              </a:buClr>
              <a:buSzPts val="2400"/>
              <a:buChar char="–"/>
            </a:pPr>
            <a:r>
              <a:rPr lang="en-US" sz="2400"/>
              <a:t>And experience of how their code performs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32"/>
          <p:cNvPicPr preferRelativeResize="0"/>
          <p:nvPr/>
        </p:nvPicPr>
        <p:blipFill rotWithShape="1">
          <a:blip r:embed="rId3">
            <a:alphaModFix/>
          </a:blip>
          <a:srcRect b="0" l="0" r="0" t="0"/>
          <a:stretch/>
        </p:blipFill>
        <p:spPr>
          <a:xfrm>
            <a:off x="997382" y="692149"/>
            <a:ext cx="7203174" cy="46929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5"/>
          <p:cNvPicPr preferRelativeResize="0"/>
          <p:nvPr/>
        </p:nvPicPr>
        <p:blipFill rotWithShape="1">
          <a:blip r:embed="rId3">
            <a:alphaModFix/>
          </a:blip>
          <a:srcRect b="0" l="0" r="0" t="0"/>
          <a:stretch/>
        </p:blipFill>
        <p:spPr>
          <a:xfrm>
            <a:off x="87675" y="617159"/>
            <a:ext cx="8967150" cy="503434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33"/>
          <p:cNvPicPr preferRelativeResize="0"/>
          <p:nvPr/>
        </p:nvPicPr>
        <p:blipFill rotWithShape="1">
          <a:blip r:embed="rId3">
            <a:alphaModFix/>
          </a:blip>
          <a:srcRect b="0" l="0" r="0" t="0"/>
          <a:stretch/>
        </p:blipFill>
        <p:spPr>
          <a:xfrm>
            <a:off x="936294" y="1417638"/>
            <a:ext cx="7271411" cy="5297272"/>
          </a:xfrm>
          <a:prstGeom prst="rect">
            <a:avLst/>
          </a:prstGeom>
          <a:noFill/>
          <a:ln>
            <a:noFill/>
          </a:ln>
        </p:spPr>
      </p:pic>
      <p:sp>
        <p:nvSpPr>
          <p:cNvPr id="284" name="Google Shape;284;p33"/>
          <p:cNvSpPr txBox="1"/>
          <p:nvPr>
            <p:ph type="title"/>
          </p:nvPr>
        </p:nvSpPr>
        <p:spPr>
          <a:xfrm>
            <a:off x="457200" y="0"/>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Netflix too….</a:t>
            </a:r>
            <a:endParaRPr/>
          </a:p>
        </p:txBody>
      </p:sp>
      <p:sp>
        <p:nvSpPr>
          <p:cNvPr id="285" name="Google Shape;285;p33"/>
          <p:cNvSpPr/>
          <p:nvPr/>
        </p:nvSpPr>
        <p:spPr>
          <a:xfrm>
            <a:off x="0" y="0"/>
            <a:ext cx="510844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4">
                  <a:extLst>
                    <a:ext uri="{A12FA001-AC4F-418D-AE19-62706E023703}">
                      <ahyp:hlinkClr val="tx"/>
                    </a:ext>
                  </a:extLst>
                </a:hlinkClick>
              </a:rPr>
              <a:t>https://www.slideshare.net/RuslanMeshenberg</a:t>
            </a:r>
            <a:endParaRPr sz="18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34"/>
          <p:cNvPicPr preferRelativeResize="0"/>
          <p:nvPr/>
        </p:nvPicPr>
        <p:blipFill rotWithShape="1">
          <a:blip r:embed="rId3">
            <a:alphaModFix/>
          </a:blip>
          <a:srcRect b="0" l="0" r="0" t="0"/>
          <a:stretch/>
        </p:blipFill>
        <p:spPr>
          <a:xfrm>
            <a:off x="391363" y="0"/>
            <a:ext cx="8361274" cy="6858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a:t>Service</a:t>
            </a:r>
            <a:br>
              <a:rPr lang="en-US"/>
            </a:br>
            <a:endParaRPr/>
          </a:p>
        </p:txBody>
      </p:sp>
      <p:pic>
        <p:nvPicPr>
          <p:cNvPr id="296" name="Google Shape;296;p35"/>
          <p:cNvPicPr preferRelativeResize="0"/>
          <p:nvPr/>
        </p:nvPicPr>
        <p:blipFill rotWithShape="1">
          <a:blip r:embed="rId3">
            <a:alphaModFix/>
          </a:blip>
          <a:srcRect b="0" l="0" r="0" t="0"/>
          <a:stretch/>
        </p:blipFill>
        <p:spPr>
          <a:xfrm>
            <a:off x="699769" y="1163617"/>
            <a:ext cx="7601912" cy="5070417"/>
          </a:xfrm>
          <a:prstGeom prst="rect">
            <a:avLst/>
          </a:prstGeom>
          <a:noFill/>
          <a:ln>
            <a:noFill/>
          </a:ln>
        </p:spPr>
      </p:pic>
      <p:sp>
        <p:nvSpPr>
          <p:cNvPr id="297" name="Google Shape;297;p35"/>
          <p:cNvSpPr/>
          <p:nvPr/>
        </p:nvSpPr>
        <p:spPr>
          <a:xfrm>
            <a:off x="4565036" y="5869546"/>
            <a:ext cx="406502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Montserrat"/>
                <a:ea typeface="Montserrat"/>
                <a:cs typeface="Montserrat"/>
                <a:sym typeface="Montserrat"/>
              </a:rPr>
              <a:t>http://www.flickr.com/photos/yjv/</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36"/>
          <p:cNvPicPr preferRelativeResize="0"/>
          <p:nvPr>
            <p:ph idx="4294967295" type="body"/>
          </p:nvPr>
        </p:nvPicPr>
        <p:blipFill rotWithShape="1">
          <a:blip r:embed="rId3">
            <a:alphaModFix/>
          </a:blip>
          <a:srcRect b="0" l="0" r="0" t="0"/>
          <a:stretch/>
        </p:blipFill>
        <p:spPr>
          <a:xfrm>
            <a:off x="5964950" y="1600200"/>
            <a:ext cx="2857200" cy="2563200"/>
          </a:xfrm>
          <a:prstGeom prst="rect">
            <a:avLst/>
          </a:prstGeom>
          <a:noFill/>
          <a:ln>
            <a:noFill/>
          </a:ln>
        </p:spPr>
      </p:pic>
      <p:sp>
        <p:nvSpPr>
          <p:cNvPr id="304" name="Google Shape;304;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Tightly coupled</a:t>
            </a:r>
            <a:endParaRPr/>
          </a:p>
        </p:txBody>
      </p:sp>
      <p:sp>
        <p:nvSpPr>
          <p:cNvPr id="305" name="Google Shape;305;p36"/>
          <p:cNvSpPr txBox="1"/>
          <p:nvPr>
            <p:ph idx="1" type="body"/>
          </p:nvPr>
        </p:nvSpPr>
        <p:spPr>
          <a:xfrm>
            <a:off x="375625" y="1600200"/>
            <a:ext cx="5422800" cy="3713700"/>
          </a:xfrm>
          <a:prstGeom prst="rect">
            <a:avLst/>
          </a:prstGeom>
          <a:noFill/>
          <a:ln>
            <a:noFill/>
          </a:ln>
        </p:spPr>
        <p:txBody>
          <a:bodyPr anchorCtr="0" anchor="t" bIns="45700" lIns="91425" spcFirstLastPara="1" rIns="91425" wrap="square" tIns="45700">
            <a:normAutofit fontScale="77500" lnSpcReduction="20000"/>
          </a:bodyPr>
          <a:lstStyle/>
          <a:p>
            <a:pPr indent="-297180" lvl="0" marL="342900" rtl="0" algn="l">
              <a:spcBef>
                <a:spcPts val="0"/>
              </a:spcBef>
              <a:spcAft>
                <a:spcPts val="0"/>
              </a:spcAft>
              <a:buClr>
                <a:schemeClr val="dk1"/>
              </a:buClr>
              <a:buSzPct val="100000"/>
              <a:buChar char="•"/>
            </a:pPr>
            <a:r>
              <a:rPr lang="en-US"/>
              <a:t>Tightly coupled systems have significant problems:</a:t>
            </a:r>
            <a:endParaRPr/>
          </a:p>
          <a:p>
            <a:pPr indent="-245744" lvl="1" marL="742950" rtl="0" algn="l">
              <a:spcBef>
                <a:spcPts val="560"/>
              </a:spcBef>
              <a:spcAft>
                <a:spcPts val="0"/>
              </a:spcAft>
              <a:buClr>
                <a:schemeClr val="dk1"/>
              </a:buClr>
              <a:buSzPct val="100000"/>
              <a:buChar char="–"/>
            </a:pPr>
            <a:r>
              <a:rPr lang="en-US"/>
              <a:t>Errors, delays and downtime spread through the system</a:t>
            </a:r>
            <a:endParaRPr/>
          </a:p>
          <a:p>
            <a:pPr indent="-245744" lvl="1" marL="742950" rtl="0" algn="l">
              <a:spcBef>
                <a:spcPts val="560"/>
              </a:spcBef>
              <a:spcAft>
                <a:spcPts val="0"/>
              </a:spcAft>
              <a:buClr>
                <a:schemeClr val="dk1"/>
              </a:buClr>
              <a:buSzPct val="100000"/>
              <a:buChar char="–"/>
            </a:pPr>
            <a:r>
              <a:rPr lang="en-US"/>
              <a:t>The resilience of the whole system is based on the weakest part</a:t>
            </a:r>
            <a:endParaRPr/>
          </a:p>
          <a:p>
            <a:pPr indent="-245744" lvl="1" marL="742950" rtl="0" algn="l">
              <a:spcBef>
                <a:spcPts val="560"/>
              </a:spcBef>
              <a:spcAft>
                <a:spcPts val="0"/>
              </a:spcAft>
              <a:buClr>
                <a:schemeClr val="dk1"/>
              </a:buClr>
              <a:buSzPct val="100000"/>
              <a:buChar char="–"/>
            </a:pPr>
            <a:r>
              <a:rPr lang="en-US"/>
              <a:t>Cost of upgrading or migrating spreads</a:t>
            </a:r>
            <a:endParaRPr/>
          </a:p>
          <a:p>
            <a:pPr indent="-245744" lvl="1" marL="742950" rtl="0" algn="l">
              <a:spcBef>
                <a:spcPts val="560"/>
              </a:spcBef>
              <a:spcAft>
                <a:spcPts val="0"/>
              </a:spcAft>
              <a:buClr>
                <a:schemeClr val="dk1"/>
              </a:buClr>
              <a:buSzPct val="100000"/>
              <a:buChar char="–"/>
            </a:pPr>
            <a:r>
              <a:rPr lang="en-US"/>
              <a:t>Hard to evaluate the useful parts from the dead weight</a:t>
            </a:r>
            <a:endParaRPr/>
          </a:p>
          <a:p>
            <a:pPr indent="-285750" lvl="1" marL="742950" rtl="0" algn="l">
              <a:spcBef>
                <a:spcPts val="560"/>
              </a:spcBef>
              <a:spcAft>
                <a:spcPts val="0"/>
              </a:spcAft>
              <a:buClr>
                <a:schemeClr val="dk1"/>
              </a:buClr>
              <a:buSzPct val="100000"/>
              <a:buFont typeface="Montserra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Loose coupling</a:t>
            </a:r>
            <a:endParaRPr/>
          </a:p>
        </p:txBody>
      </p:sp>
      <p:pic>
        <p:nvPicPr>
          <p:cNvPr id="312" name="Google Shape;312;p37"/>
          <p:cNvPicPr preferRelativeResize="0"/>
          <p:nvPr/>
        </p:nvPicPr>
        <p:blipFill rotWithShape="1">
          <a:blip r:embed="rId3">
            <a:alphaModFix/>
          </a:blip>
          <a:srcRect b="0" l="0" r="0" t="0"/>
          <a:stretch/>
        </p:blipFill>
        <p:spPr>
          <a:xfrm>
            <a:off x="2309813" y="1417638"/>
            <a:ext cx="4549775" cy="452596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Montserrat"/>
              <a:buNone/>
            </a:pPr>
            <a:r>
              <a:rPr lang="en-US" sz="2800"/>
              <a:t>Traditional SOA = Layered Architecture</a:t>
            </a:r>
            <a:endParaRPr/>
          </a:p>
        </p:txBody>
      </p:sp>
      <p:pic>
        <p:nvPicPr>
          <p:cNvPr id="318" name="Google Shape;318;p38"/>
          <p:cNvPicPr preferRelativeResize="0"/>
          <p:nvPr/>
        </p:nvPicPr>
        <p:blipFill rotWithShape="1">
          <a:blip r:embed="rId3">
            <a:alphaModFix/>
          </a:blip>
          <a:srcRect b="0" l="0" r="0" t="0"/>
          <a:stretch/>
        </p:blipFill>
        <p:spPr>
          <a:xfrm>
            <a:off x="46589" y="1254136"/>
            <a:ext cx="9144000" cy="482236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9"/>
          <p:cNvSpPr/>
          <p:nvPr/>
        </p:nvSpPr>
        <p:spPr>
          <a:xfrm>
            <a:off x="0" y="1083333"/>
            <a:ext cx="9144000" cy="562835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 name="Google Shape;324;p39"/>
          <p:cNvSpPr/>
          <p:nvPr/>
        </p:nvSpPr>
        <p:spPr>
          <a:xfrm>
            <a:off x="459396" y="2124856"/>
            <a:ext cx="8269121" cy="702519"/>
          </a:xfrm>
          <a:prstGeom prst="roundRect">
            <a:avLst>
              <a:gd fmla="val 16667" name="adj"/>
            </a:avLst>
          </a:prstGeom>
          <a:solidFill>
            <a:schemeClr val="accent6"/>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 name="Google Shape;325;p39"/>
          <p:cNvSpPr/>
          <p:nvPr/>
        </p:nvSpPr>
        <p:spPr>
          <a:xfrm>
            <a:off x="459396" y="2979775"/>
            <a:ext cx="8269121" cy="702519"/>
          </a:xfrm>
          <a:prstGeom prst="roundRect">
            <a:avLst>
              <a:gd fmla="val 16667" name="adj"/>
            </a:avLst>
          </a:prstGeom>
          <a:solidFill>
            <a:schemeClr val="accent3"/>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6" name="Google Shape;326;p39"/>
          <p:cNvSpPr/>
          <p:nvPr/>
        </p:nvSpPr>
        <p:spPr>
          <a:xfrm>
            <a:off x="459396" y="3834694"/>
            <a:ext cx="8269121" cy="702519"/>
          </a:xfrm>
          <a:prstGeom prst="roundRect">
            <a:avLst>
              <a:gd fmla="val 16667" name="adj"/>
            </a:avLst>
          </a:prstGeom>
          <a:solidFill>
            <a:schemeClr val="accent2"/>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7" name="Google Shape;327;p39"/>
          <p:cNvSpPr/>
          <p:nvPr/>
        </p:nvSpPr>
        <p:spPr>
          <a:xfrm>
            <a:off x="459396" y="4689613"/>
            <a:ext cx="8269121" cy="702519"/>
          </a:xfrm>
          <a:prstGeom prst="roundRect">
            <a:avLst>
              <a:gd fmla="val 16667" name="adj"/>
            </a:avLst>
          </a:prstGeom>
          <a:solidFill>
            <a:schemeClr val="accent4"/>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8" name="Google Shape;328;p39"/>
          <p:cNvSpPr/>
          <p:nvPr/>
        </p:nvSpPr>
        <p:spPr>
          <a:xfrm>
            <a:off x="459396" y="5544532"/>
            <a:ext cx="8269121" cy="70251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9" name="Google Shape;329;p39"/>
          <p:cNvSpPr txBox="1"/>
          <p:nvPr/>
        </p:nvSpPr>
        <p:spPr>
          <a:xfrm rot="-5400000">
            <a:off x="384815" y="5677630"/>
            <a:ext cx="757120"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System </a:t>
            </a:r>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Of Record</a:t>
            </a:r>
            <a:endParaRPr/>
          </a:p>
        </p:txBody>
      </p:sp>
      <p:sp>
        <p:nvSpPr>
          <p:cNvPr id="330" name="Google Shape;330;p39"/>
          <p:cNvSpPr txBox="1"/>
          <p:nvPr/>
        </p:nvSpPr>
        <p:spPr>
          <a:xfrm rot="-5400000">
            <a:off x="536392" y="4798128"/>
            <a:ext cx="453970"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Data</a:t>
            </a:r>
            <a:endParaRPr/>
          </a:p>
          <a:p>
            <a:pPr indent="0" lvl="0" marL="0" marR="0" rtl="0" algn="ctr">
              <a:spcBef>
                <a:spcPts val="0"/>
              </a:spcBef>
              <a:spcAft>
                <a:spcPts val="0"/>
              </a:spcAft>
              <a:buNone/>
            </a:pPr>
            <a:r>
              <a:rPr lang="en-US" sz="1100">
                <a:solidFill>
                  <a:schemeClr val="dk1"/>
                </a:solidFill>
                <a:latin typeface="Calibri"/>
                <a:ea typeface="Calibri"/>
                <a:cs typeface="Calibri"/>
                <a:sym typeface="Calibri"/>
              </a:rPr>
              <a:t>Virt</a:t>
            </a:r>
            <a:endParaRPr sz="1100">
              <a:solidFill>
                <a:schemeClr val="dk1"/>
              </a:solidFill>
              <a:latin typeface="Calibri"/>
              <a:ea typeface="Calibri"/>
              <a:cs typeface="Calibri"/>
              <a:sym typeface="Calibri"/>
            </a:endParaRPr>
          </a:p>
        </p:txBody>
      </p:sp>
      <p:sp>
        <p:nvSpPr>
          <p:cNvPr id="331" name="Google Shape;331;p39"/>
          <p:cNvSpPr txBox="1"/>
          <p:nvPr/>
        </p:nvSpPr>
        <p:spPr>
          <a:xfrm rot="-5400000">
            <a:off x="549217" y="4006269"/>
            <a:ext cx="428322"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SOA</a:t>
            </a:r>
            <a:endParaRPr/>
          </a:p>
        </p:txBody>
      </p:sp>
      <p:sp>
        <p:nvSpPr>
          <p:cNvPr id="332" name="Google Shape;332;p39"/>
          <p:cNvSpPr txBox="1"/>
          <p:nvPr/>
        </p:nvSpPr>
        <p:spPr>
          <a:xfrm rot="-5400000">
            <a:off x="597622" y="3172441"/>
            <a:ext cx="374703"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API</a:t>
            </a:r>
            <a:endParaRPr/>
          </a:p>
        </p:txBody>
      </p:sp>
      <p:sp>
        <p:nvSpPr>
          <p:cNvPr id="333" name="Google Shape;333;p39"/>
          <p:cNvSpPr txBox="1"/>
          <p:nvPr/>
        </p:nvSpPr>
        <p:spPr>
          <a:xfrm rot="-5400000">
            <a:off x="392731" y="2280995"/>
            <a:ext cx="796449"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Systems</a:t>
            </a:r>
            <a:endParaRPr/>
          </a:p>
          <a:p>
            <a:pPr indent="0" lvl="0" marL="0" marR="0" rtl="0" algn="ctr">
              <a:spcBef>
                <a:spcPts val="0"/>
              </a:spcBef>
              <a:spcAft>
                <a:spcPts val="0"/>
              </a:spcAft>
              <a:buNone/>
            </a:pPr>
            <a:r>
              <a:rPr lang="en-US" sz="1100">
                <a:solidFill>
                  <a:schemeClr val="dk1"/>
                </a:solidFill>
                <a:latin typeface="Calibri"/>
                <a:ea typeface="Calibri"/>
                <a:cs typeface="Calibri"/>
                <a:sym typeface="Calibri"/>
              </a:rPr>
              <a:t>Of Engmnt</a:t>
            </a:r>
            <a:endParaRPr sz="1100">
              <a:solidFill>
                <a:schemeClr val="dk1"/>
              </a:solidFill>
              <a:latin typeface="Calibri"/>
              <a:ea typeface="Calibri"/>
              <a:cs typeface="Calibri"/>
              <a:sym typeface="Calibri"/>
            </a:endParaRPr>
          </a:p>
        </p:txBody>
      </p:sp>
      <p:sp>
        <p:nvSpPr>
          <p:cNvPr id="334" name="Google Shape;334;p39"/>
          <p:cNvSpPr/>
          <p:nvPr/>
        </p:nvSpPr>
        <p:spPr>
          <a:xfrm>
            <a:off x="1124857"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5" name="Google Shape;335;p39"/>
          <p:cNvSpPr/>
          <p:nvPr/>
        </p:nvSpPr>
        <p:spPr>
          <a:xfrm>
            <a:off x="2474686"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6" name="Google Shape;336;p39"/>
          <p:cNvSpPr/>
          <p:nvPr/>
        </p:nvSpPr>
        <p:spPr>
          <a:xfrm>
            <a:off x="3824515" y="1173240"/>
            <a:ext cx="2126342"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 name="Google Shape;337;p39"/>
          <p:cNvSpPr/>
          <p:nvPr/>
        </p:nvSpPr>
        <p:spPr>
          <a:xfrm>
            <a:off x="6069392"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 name="Google Shape;338;p39"/>
          <p:cNvSpPr/>
          <p:nvPr/>
        </p:nvSpPr>
        <p:spPr>
          <a:xfrm>
            <a:off x="7352692"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9" name="Google Shape;339;p39"/>
          <p:cNvSpPr txBox="1"/>
          <p:nvPr/>
        </p:nvSpPr>
        <p:spPr>
          <a:xfrm>
            <a:off x="1378857" y="1158254"/>
            <a:ext cx="656418"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Develop</a:t>
            </a:r>
            <a:endParaRPr/>
          </a:p>
        </p:txBody>
      </p:sp>
      <p:sp>
        <p:nvSpPr>
          <p:cNvPr id="340" name="Google Shape;340;p39"/>
          <p:cNvSpPr txBox="1"/>
          <p:nvPr/>
        </p:nvSpPr>
        <p:spPr>
          <a:xfrm>
            <a:off x="2781186" y="1155659"/>
            <a:ext cx="59980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Publish</a:t>
            </a:r>
            <a:endParaRPr/>
          </a:p>
        </p:txBody>
      </p:sp>
      <p:sp>
        <p:nvSpPr>
          <p:cNvPr id="341" name="Google Shape;341;p39"/>
          <p:cNvSpPr txBox="1"/>
          <p:nvPr/>
        </p:nvSpPr>
        <p:spPr>
          <a:xfrm>
            <a:off x="4183514" y="1153064"/>
            <a:ext cx="1440771" cy="266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Consume and Run</a:t>
            </a:r>
            <a:endParaRPr/>
          </a:p>
        </p:txBody>
      </p:sp>
      <p:sp>
        <p:nvSpPr>
          <p:cNvPr id="342" name="Google Shape;342;p39"/>
          <p:cNvSpPr txBox="1"/>
          <p:nvPr/>
        </p:nvSpPr>
        <p:spPr>
          <a:xfrm>
            <a:off x="5950857" y="1158254"/>
            <a:ext cx="1440771"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Secure</a:t>
            </a:r>
            <a:endParaRPr/>
          </a:p>
        </p:txBody>
      </p:sp>
      <p:sp>
        <p:nvSpPr>
          <p:cNvPr id="343" name="Google Shape;343;p39"/>
          <p:cNvSpPr txBox="1"/>
          <p:nvPr/>
        </p:nvSpPr>
        <p:spPr>
          <a:xfrm>
            <a:off x="7251461" y="1150469"/>
            <a:ext cx="1440771"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Monitor and</a:t>
            </a:r>
            <a:endParaRPr/>
          </a:p>
          <a:p>
            <a:pPr indent="0" lvl="0" marL="0" marR="0" rtl="0" algn="ctr">
              <a:spcBef>
                <a:spcPts val="0"/>
              </a:spcBef>
              <a:spcAft>
                <a:spcPts val="0"/>
              </a:spcAft>
              <a:buNone/>
            </a:pPr>
            <a:r>
              <a:rPr lang="en-US" sz="1100">
                <a:solidFill>
                  <a:schemeClr val="dk1"/>
                </a:solidFill>
                <a:latin typeface="Calibri"/>
                <a:ea typeface="Calibri"/>
                <a:cs typeface="Calibri"/>
                <a:sym typeface="Calibri"/>
              </a:rPr>
              <a:t>Manage</a:t>
            </a:r>
            <a:endParaRPr/>
          </a:p>
        </p:txBody>
      </p:sp>
      <p:sp>
        <p:nvSpPr>
          <p:cNvPr id="344" name="Google Shape;344;p39"/>
          <p:cNvSpPr/>
          <p:nvPr/>
        </p:nvSpPr>
        <p:spPr>
          <a:xfrm>
            <a:off x="1209524" y="222552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Web App</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Development</a:t>
            </a:r>
            <a:endParaRPr/>
          </a:p>
        </p:txBody>
      </p:sp>
      <p:sp>
        <p:nvSpPr>
          <p:cNvPr id="345" name="Google Shape;345;p39"/>
          <p:cNvSpPr/>
          <p:nvPr/>
        </p:nvSpPr>
        <p:spPr>
          <a:xfrm>
            <a:off x="3899066" y="2225524"/>
            <a:ext cx="919627"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Mobile Apps</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Web Apps</a:t>
            </a:r>
            <a:endParaRPr/>
          </a:p>
        </p:txBody>
      </p:sp>
      <p:sp>
        <p:nvSpPr>
          <p:cNvPr id="346" name="Google Shape;346;p39"/>
          <p:cNvSpPr/>
          <p:nvPr/>
        </p:nvSpPr>
        <p:spPr>
          <a:xfrm>
            <a:off x="1209524" y="30672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SDKs</a:t>
            </a:r>
            <a:endParaRPr/>
          </a:p>
        </p:txBody>
      </p:sp>
      <p:sp>
        <p:nvSpPr>
          <p:cNvPr id="347" name="Google Shape;347;p39"/>
          <p:cNvSpPr/>
          <p:nvPr/>
        </p:nvSpPr>
        <p:spPr>
          <a:xfrm>
            <a:off x="1209524"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Service Tooling</a:t>
            </a:r>
            <a:endParaRPr/>
          </a:p>
        </p:txBody>
      </p:sp>
      <p:sp>
        <p:nvSpPr>
          <p:cNvPr id="348" name="Google Shape;348;p39"/>
          <p:cNvSpPr/>
          <p:nvPr/>
        </p:nvSpPr>
        <p:spPr>
          <a:xfrm>
            <a:off x="1209524"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Taxonomy</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Ontology</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Data Tooling</a:t>
            </a:r>
            <a:endParaRPr/>
          </a:p>
        </p:txBody>
      </p:sp>
      <p:sp>
        <p:nvSpPr>
          <p:cNvPr id="349" name="Google Shape;349;p39"/>
          <p:cNvSpPr/>
          <p:nvPr/>
        </p:nvSpPr>
        <p:spPr>
          <a:xfrm>
            <a:off x="1209524"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Legacy Tooling</a:t>
            </a:r>
            <a:endParaRPr/>
          </a:p>
        </p:txBody>
      </p:sp>
      <p:sp>
        <p:nvSpPr>
          <p:cNvPr id="350" name="Google Shape;350;p39"/>
          <p:cNvSpPr/>
          <p:nvPr/>
        </p:nvSpPr>
        <p:spPr>
          <a:xfrm>
            <a:off x="2574723" y="222552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Public / Private</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App Store</a:t>
            </a:r>
            <a:endParaRPr/>
          </a:p>
        </p:txBody>
      </p:sp>
      <p:sp>
        <p:nvSpPr>
          <p:cNvPr id="351" name="Google Shape;351;p39"/>
          <p:cNvSpPr/>
          <p:nvPr/>
        </p:nvSpPr>
        <p:spPr>
          <a:xfrm>
            <a:off x="2574723" y="30672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API Store</a:t>
            </a:r>
            <a:endParaRPr/>
          </a:p>
        </p:txBody>
      </p:sp>
      <p:sp>
        <p:nvSpPr>
          <p:cNvPr id="352" name="Google Shape;352;p39"/>
          <p:cNvSpPr/>
          <p:nvPr/>
        </p:nvSpPr>
        <p:spPr>
          <a:xfrm>
            <a:off x="2574723"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Governance Registry</a:t>
            </a:r>
            <a:endParaRPr/>
          </a:p>
        </p:txBody>
      </p:sp>
      <p:sp>
        <p:nvSpPr>
          <p:cNvPr id="353" name="Google Shape;353;p39"/>
          <p:cNvSpPr/>
          <p:nvPr/>
        </p:nvSpPr>
        <p:spPr>
          <a:xfrm>
            <a:off x="2574723"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Registry and Governance</a:t>
            </a:r>
            <a:endParaRPr/>
          </a:p>
        </p:txBody>
      </p:sp>
      <p:sp>
        <p:nvSpPr>
          <p:cNvPr id="354" name="Google Shape;354;p39"/>
          <p:cNvSpPr/>
          <p:nvPr/>
        </p:nvSpPr>
        <p:spPr>
          <a:xfrm>
            <a:off x="2574723"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Traditional Documentation</a:t>
            </a:r>
            <a:endParaRPr/>
          </a:p>
        </p:txBody>
      </p:sp>
      <p:sp>
        <p:nvSpPr>
          <p:cNvPr id="355" name="Google Shape;355;p39"/>
          <p:cNvSpPr/>
          <p:nvPr/>
        </p:nvSpPr>
        <p:spPr>
          <a:xfrm>
            <a:off x="6154059" y="2225525"/>
            <a:ext cx="1016000" cy="202638"/>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SSO</a:t>
            </a:r>
            <a:endParaRPr/>
          </a:p>
        </p:txBody>
      </p:sp>
      <p:sp>
        <p:nvSpPr>
          <p:cNvPr id="356" name="Google Shape;356;p39"/>
          <p:cNvSpPr/>
          <p:nvPr/>
        </p:nvSpPr>
        <p:spPr>
          <a:xfrm>
            <a:off x="6154059"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Service</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Access Control</a:t>
            </a:r>
            <a:endParaRPr/>
          </a:p>
        </p:txBody>
      </p:sp>
      <p:sp>
        <p:nvSpPr>
          <p:cNvPr id="357" name="Google Shape;357;p39"/>
          <p:cNvSpPr/>
          <p:nvPr/>
        </p:nvSpPr>
        <p:spPr>
          <a:xfrm>
            <a:off x="6154059"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Access Control</a:t>
            </a:r>
            <a:endParaRPr/>
          </a:p>
        </p:txBody>
      </p:sp>
      <p:sp>
        <p:nvSpPr>
          <p:cNvPr id="358" name="Google Shape;358;p39"/>
          <p:cNvSpPr/>
          <p:nvPr/>
        </p:nvSpPr>
        <p:spPr>
          <a:xfrm>
            <a:off x="6154059"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Directory</a:t>
            </a:r>
            <a:endParaRPr/>
          </a:p>
        </p:txBody>
      </p:sp>
      <p:sp>
        <p:nvSpPr>
          <p:cNvPr id="359" name="Google Shape;359;p39"/>
          <p:cNvSpPr/>
          <p:nvPr/>
        </p:nvSpPr>
        <p:spPr>
          <a:xfrm>
            <a:off x="7428981" y="222552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Device Management</a:t>
            </a:r>
            <a:endParaRPr/>
          </a:p>
        </p:txBody>
      </p:sp>
      <p:sp>
        <p:nvSpPr>
          <p:cNvPr id="360" name="Google Shape;360;p39"/>
          <p:cNvSpPr/>
          <p:nvPr/>
        </p:nvSpPr>
        <p:spPr>
          <a:xfrm>
            <a:off x="7428981" y="30672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API Analytics</a:t>
            </a:r>
            <a:endParaRPr/>
          </a:p>
        </p:txBody>
      </p:sp>
      <p:sp>
        <p:nvSpPr>
          <p:cNvPr id="361" name="Google Shape;361;p39"/>
          <p:cNvSpPr/>
          <p:nvPr/>
        </p:nvSpPr>
        <p:spPr>
          <a:xfrm>
            <a:off x="7428981"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Business</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Analytics Monitor</a:t>
            </a:r>
            <a:endParaRPr/>
          </a:p>
        </p:txBody>
      </p:sp>
      <p:sp>
        <p:nvSpPr>
          <p:cNvPr id="362" name="Google Shape;362;p39"/>
          <p:cNvSpPr/>
          <p:nvPr/>
        </p:nvSpPr>
        <p:spPr>
          <a:xfrm>
            <a:off x="7428981"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Analytics</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Big Data</a:t>
            </a:r>
            <a:endParaRPr/>
          </a:p>
        </p:txBody>
      </p:sp>
      <p:sp>
        <p:nvSpPr>
          <p:cNvPr id="363" name="Google Shape;363;p39"/>
          <p:cNvSpPr/>
          <p:nvPr/>
        </p:nvSpPr>
        <p:spPr>
          <a:xfrm>
            <a:off x="7428981"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Enterprise</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Monitoring</a:t>
            </a:r>
            <a:endParaRPr/>
          </a:p>
        </p:txBody>
      </p:sp>
      <p:sp>
        <p:nvSpPr>
          <p:cNvPr id="364" name="Google Shape;364;p39"/>
          <p:cNvSpPr/>
          <p:nvPr/>
        </p:nvSpPr>
        <p:spPr>
          <a:xfrm>
            <a:off x="3899067" y="3067264"/>
            <a:ext cx="3299542" cy="15335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API Gateway</a:t>
            </a:r>
            <a:endParaRPr/>
          </a:p>
        </p:txBody>
      </p:sp>
      <p:sp>
        <p:nvSpPr>
          <p:cNvPr id="365" name="Google Shape;365;p39"/>
          <p:cNvSpPr/>
          <p:nvPr/>
        </p:nvSpPr>
        <p:spPr>
          <a:xfrm>
            <a:off x="3899066" y="3866214"/>
            <a:ext cx="1944913" cy="170908"/>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chemeClr val="dk1"/>
                </a:solidFill>
                <a:latin typeface="Calibri"/>
                <a:ea typeface="Calibri"/>
                <a:cs typeface="Calibri"/>
                <a:sym typeface="Calibri"/>
              </a:rPr>
              <a:t>Enterprise API Gateway</a:t>
            </a:r>
            <a:endParaRPr/>
          </a:p>
        </p:txBody>
      </p:sp>
      <p:sp>
        <p:nvSpPr>
          <p:cNvPr id="366" name="Google Shape;366;p39"/>
          <p:cNvSpPr/>
          <p:nvPr/>
        </p:nvSpPr>
        <p:spPr>
          <a:xfrm>
            <a:off x="3899066" y="4739997"/>
            <a:ext cx="1944913" cy="20266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Services</a:t>
            </a:r>
            <a:endParaRPr/>
          </a:p>
        </p:txBody>
      </p:sp>
      <p:sp>
        <p:nvSpPr>
          <p:cNvPr id="367" name="Google Shape;367;p39"/>
          <p:cNvSpPr/>
          <p:nvPr/>
        </p:nvSpPr>
        <p:spPr>
          <a:xfrm>
            <a:off x="3967107" y="564086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SAP</a:t>
            </a:r>
            <a:endParaRPr/>
          </a:p>
        </p:txBody>
      </p:sp>
      <p:sp>
        <p:nvSpPr>
          <p:cNvPr id="368" name="Google Shape;368;p39"/>
          <p:cNvSpPr/>
          <p:nvPr/>
        </p:nvSpPr>
        <p:spPr>
          <a:xfrm>
            <a:off x="4924352" y="2225524"/>
            <a:ext cx="919627"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Portal</a:t>
            </a:r>
            <a:endParaRPr/>
          </a:p>
        </p:txBody>
      </p:sp>
      <p:sp>
        <p:nvSpPr>
          <p:cNvPr id="369" name="Google Shape;369;p39"/>
          <p:cNvSpPr/>
          <p:nvPr/>
        </p:nvSpPr>
        <p:spPr>
          <a:xfrm>
            <a:off x="6157047" y="2489993"/>
            <a:ext cx="1016000" cy="202638"/>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Web Access Mgt</a:t>
            </a:r>
            <a:endParaRPr sz="900">
              <a:solidFill>
                <a:schemeClr val="dk1"/>
              </a:solidFill>
              <a:latin typeface="Calibri"/>
              <a:ea typeface="Calibri"/>
              <a:cs typeface="Calibri"/>
              <a:sym typeface="Calibri"/>
            </a:endParaRPr>
          </a:p>
        </p:txBody>
      </p:sp>
      <p:sp>
        <p:nvSpPr>
          <p:cNvPr id="370" name="Google Shape;370;p39"/>
          <p:cNvSpPr/>
          <p:nvPr/>
        </p:nvSpPr>
        <p:spPr>
          <a:xfrm>
            <a:off x="3902054" y="3300424"/>
            <a:ext cx="1944913" cy="17669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MBaaS</a:t>
            </a:r>
            <a:endParaRPr sz="1000">
              <a:solidFill>
                <a:schemeClr val="dk1"/>
              </a:solidFill>
              <a:latin typeface="Calibri"/>
              <a:ea typeface="Calibri"/>
              <a:cs typeface="Calibri"/>
              <a:sym typeface="Calibri"/>
            </a:endParaRPr>
          </a:p>
        </p:txBody>
      </p:sp>
      <p:sp>
        <p:nvSpPr>
          <p:cNvPr id="371" name="Google Shape;371;p39"/>
          <p:cNvSpPr/>
          <p:nvPr/>
        </p:nvSpPr>
        <p:spPr>
          <a:xfrm>
            <a:off x="6157047" y="3300425"/>
            <a:ext cx="1041561" cy="17668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OAuth2</a:t>
            </a:r>
            <a:endParaRPr/>
          </a:p>
        </p:txBody>
      </p:sp>
      <p:sp>
        <p:nvSpPr>
          <p:cNvPr id="372" name="Google Shape;372;p39"/>
          <p:cNvSpPr/>
          <p:nvPr/>
        </p:nvSpPr>
        <p:spPr>
          <a:xfrm>
            <a:off x="3902055" y="4075314"/>
            <a:ext cx="913649" cy="20910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Orchestration</a:t>
            </a:r>
            <a:endParaRPr/>
          </a:p>
        </p:txBody>
      </p:sp>
      <p:sp>
        <p:nvSpPr>
          <p:cNvPr id="373" name="Google Shape;373;p39"/>
          <p:cNvSpPr/>
          <p:nvPr/>
        </p:nvSpPr>
        <p:spPr>
          <a:xfrm>
            <a:off x="4924352" y="4084465"/>
            <a:ext cx="916638" cy="19994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Workflow</a:t>
            </a:r>
            <a:endParaRPr/>
          </a:p>
        </p:txBody>
      </p:sp>
      <p:sp>
        <p:nvSpPr>
          <p:cNvPr id="374" name="Google Shape;374;p39"/>
          <p:cNvSpPr/>
          <p:nvPr/>
        </p:nvSpPr>
        <p:spPr>
          <a:xfrm>
            <a:off x="3899066" y="4316773"/>
            <a:ext cx="916638" cy="20910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RT Stream Proc</a:t>
            </a:r>
            <a:endParaRPr sz="600">
              <a:solidFill>
                <a:schemeClr val="dk1"/>
              </a:solidFill>
              <a:latin typeface="Calibri"/>
              <a:ea typeface="Calibri"/>
              <a:cs typeface="Calibri"/>
              <a:sym typeface="Calibri"/>
            </a:endParaRPr>
          </a:p>
        </p:txBody>
      </p:sp>
      <p:sp>
        <p:nvSpPr>
          <p:cNvPr id="375" name="Google Shape;375;p39"/>
          <p:cNvSpPr/>
          <p:nvPr/>
        </p:nvSpPr>
        <p:spPr>
          <a:xfrm>
            <a:off x="4930329" y="4307094"/>
            <a:ext cx="916638" cy="20910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ESB</a:t>
            </a:r>
            <a:endParaRPr/>
          </a:p>
        </p:txBody>
      </p:sp>
      <p:sp>
        <p:nvSpPr>
          <p:cNvPr id="376" name="Google Shape;376;p39"/>
          <p:cNvSpPr/>
          <p:nvPr/>
        </p:nvSpPr>
        <p:spPr>
          <a:xfrm>
            <a:off x="3893630" y="4993731"/>
            <a:ext cx="1944913" cy="20266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Enterprise Cache</a:t>
            </a:r>
            <a:endParaRPr/>
          </a:p>
        </p:txBody>
      </p:sp>
      <p:sp>
        <p:nvSpPr>
          <p:cNvPr id="377" name="Google Shape;377;p39"/>
          <p:cNvSpPr/>
          <p:nvPr/>
        </p:nvSpPr>
        <p:spPr>
          <a:xfrm>
            <a:off x="3961670" y="5887269"/>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Oracle</a:t>
            </a:r>
            <a:endParaRPr/>
          </a:p>
        </p:txBody>
      </p:sp>
      <p:sp>
        <p:nvSpPr>
          <p:cNvPr id="378" name="Google Shape;378;p39"/>
          <p:cNvSpPr/>
          <p:nvPr/>
        </p:nvSpPr>
        <p:spPr>
          <a:xfrm>
            <a:off x="4417051" y="564086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MF</a:t>
            </a:r>
            <a:endParaRPr/>
          </a:p>
        </p:txBody>
      </p:sp>
      <p:sp>
        <p:nvSpPr>
          <p:cNvPr id="379" name="Google Shape;379;p39"/>
          <p:cNvSpPr/>
          <p:nvPr/>
        </p:nvSpPr>
        <p:spPr>
          <a:xfrm>
            <a:off x="4422031" y="588398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CICS</a:t>
            </a:r>
            <a:endParaRPr/>
          </a:p>
        </p:txBody>
      </p:sp>
      <p:sp>
        <p:nvSpPr>
          <p:cNvPr id="380" name="Google Shape;380;p39"/>
          <p:cNvSpPr/>
          <p:nvPr/>
        </p:nvSpPr>
        <p:spPr>
          <a:xfrm>
            <a:off x="4864291" y="564584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P’Soft</a:t>
            </a:r>
            <a:endParaRPr sz="700">
              <a:solidFill>
                <a:schemeClr val="dk1"/>
              </a:solidFill>
              <a:latin typeface="Calibri"/>
              <a:ea typeface="Calibri"/>
              <a:cs typeface="Calibri"/>
              <a:sym typeface="Calibri"/>
            </a:endParaRPr>
          </a:p>
        </p:txBody>
      </p:sp>
      <p:sp>
        <p:nvSpPr>
          <p:cNvPr id="381" name="Google Shape;381;p39"/>
          <p:cNvSpPr/>
          <p:nvPr/>
        </p:nvSpPr>
        <p:spPr>
          <a:xfrm>
            <a:off x="4869271" y="588896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IBM</a:t>
            </a:r>
            <a:endParaRPr/>
          </a:p>
        </p:txBody>
      </p:sp>
      <p:sp>
        <p:nvSpPr>
          <p:cNvPr id="382" name="Google Shape;382;p39"/>
          <p:cNvSpPr/>
          <p:nvPr/>
        </p:nvSpPr>
        <p:spPr>
          <a:xfrm>
            <a:off x="5311531" y="565082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Legacy</a:t>
            </a:r>
            <a:endParaRPr/>
          </a:p>
        </p:txBody>
      </p:sp>
      <p:sp>
        <p:nvSpPr>
          <p:cNvPr id="383" name="Google Shape;383;p39"/>
          <p:cNvSpPr/>
          <p:nvPr/>
        </p:nvSpPr>
        <p:spPr>
          <a:xfrm>
            <a:off x="5316511" y="589394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CRM</a:t>
            </a:r>
            <a:endParaRPr/>
          </a:p>
        </p:txBody>
      </p:sp>
      <p:pic>
        <p:nvPicPr>
          <p:cNvPr id="384" name="Google Shape;384;p39"/>
          <p:cNvPicPr preferRelativeResize="0"/>
          <p:nvPr/>
        </p:nvPicPr>
        <p:blipFill rotWithShape="1">
          <a:blip r:embed="rId3">
            <a:alphaModFix/>
          </a:blip>
          <a:srcRect b="0" l="0" r="0" t="0"/>
          <a:stretch/>
        </p:blipFill>
        <p:spPr>
          <a:xfrm>
            <a:off x="1390616" y="1445498"/>
            <a:ext cx="602798" cy="602798"/>
          </a:xfrm>
          <a:prstGeom prst="rect">
            <a:avLst/>
          </a:prstGeom>
          <a:noFill/>
          <a:ln>
            <a:noFill/>
          </a:ln>
        </p:spPr>
      </p:pic>
      <p:pic>
        <p:nvPicPr>
          <p:cNvPr id="385" name="Google Shape;385;p39"/>
          <p:cNvPicPr preferRelativeResize="0"/>
          <p:nvPr/>
        </p:nvPicPr>
        <p:blipFill rotWithShape="1">
          <a:blip r:embed="rId4">
            <a:alphaModFix/>
          </a:blip>
          <a:srcRect b="0" l="0" r="0" t="0"/>
          <a:stretch/>
        </p:blipFill>
        <p:spPr>
          <a:xfrm>
            <a:off x="2845933" y="1536762"/>
            <a:ext cx="499776" cy="499776"/>
          </a:xfrm>
          <a:prstGeom prst="rect">
            <a:avLst/>
          </a:prstGeom>
          <a:noFill/>
          <a:ln>
            <a:noFill/>
          </a:ln>
        </p:spPr>
      </p:pic>
      <p:pic>
        <p:nvPicPr>
          <p:cNvPr id="386" name="Google Shape;386;p39"/>
          <p:cNvPicPr preferRelativeResize="0"/>
          <p:nvPr/>
        </p:nvPicPr>
        <p:blipFill rotWithShape="1">
          <a:blip r:embed="rId5">
            <a:alphaModFix/>
          </a:blip>
          <a:srcRect b="0" l="0" r="0" t="0"/>
          <a:stretch/>
        </p:blipFill>
        <p:spPr>
          <a:xfrm>
            <a:off x="4006680" y="1419864"/>
            <a:ext cx="638078" cy="640927"/>
          </a:xfrm>
          <a:prstGeom prst="rect">
            <a:avLst/>
          </a:prstGeom>
          <a:noFill/>
          <a:ln>
            <a:noFill/>
          </a:ln>
        </p:spPr>
      </p:pic>
      <p:pic>
        <p:nvPicPr>
          <p:cNvPr id="387" name="Google Shape;387;p39"/>
          <p:cNvPicPr preferRelativeResize="0"/>
          <p:nvPr/>
        </p:nvPicPr>
        <p:blipFill rotWithShape="1">
          <a:blip r:embed="rId6">
            <a:alphaModFix/>
          </a:blip>
          <a:srcRect b="0" l="0" r="0" t="0"/>
          <a:stretch/>
        </p:blipFill>
        <p:spPr>
          <a:xfrm>
            <a:off x="5033245" y="1445498"/>
            <a:ext cx="591040" cy="591040"/>
          </a:xfrm>
          <a:prstGeom prst="rect">
            <a:avLst/>
          </a:prstGeom>
          <a:noFill/>
          <a:ln>
            <a:noFill/>
          </a:ln>
        </p:spPr>
      </p:pic>
      <p:pic>
        <p:nvPicPr>
          <p:cNvPr id="388" name="Google Shape;388;p39"/>
          <p:cNvPicPr preferRelativeResize="0"/>
          <p:nvPr/>
        </p:nvPicPr>
        <p:blipFill rotWithShape="1">
          <a:blip r:embed="rId7">
            <a:alphaModFix/>
          </a:blip>
          <a:srcRect b="0" l="0" r="0" t="0"/>
          <a:stretch/>
        </p:blipFill>
        <p:spPr>
          <a:xfrm>
            <a:off x="6408589" y="1452543"/>
            <a:ext cx="544641" cy="544641"/>
          </a:xfrm>
          <a:prstGeom prst="rect">
            <a:avLst/>
          </a:prstGeom>
          <a:noFill/>
          <a:ln>
            <a:noFill/>
          </a:ln>
        </p:spPr>
      </p:pic>
      <p:pic>
        <p:nvPicPr>
          <p:cNvPr id="389" name="Google Shape;389;p39"/>
          <p:cNvPicPr preferRelativeResize="0"/>
          <p:nvPr/>
        </p:nvPicPr>
        <p:blipFill rotWithShape="1">
          <a:blip r:embed="rId8">
            <a:alphaModFix/>
          </a:blip>
          <a:srcRect b="0" l="0" r="0" t="0"/>
          <a:stretch/>
        </p:blipFill>
        <p:spPr>
          <a:xfrm>
            <a:off x="7706934" y="1550163"/>
            <a:ext cx="486375" cy="486375"/>
          </a:xfrm>
          <a:prstGeom prst="rect">
            <a:avLst/>
          </a:prstGeom>
          <a:noFill/>
          <a:ln>
            <a:noFill/>
          </a:ln>
        </p:spPr>
      </p:pic>
      <p:sp>
        <p:nvSpPr>
          <p:cNvPr id="390" name="Google Shape;390;p39"/>
          <p:cNvSpPr/>
          <p:nvPr/>
        </p:nvSpPr>
        <p:spPr>
          <a:xfrm>
            <a:off x="3902055" y="5247465"/>
            <a:ext cx="1944913" cy="20266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Adapter Layer</a:t>
            </a:r>
            <a:endParaRPr/>
          </a:p>
        </p:txBody>
      </p:sp>
      <p:sp>
        <p:nvSpPr>
          <p:cNvPr id="391" name="Google Shape;391;p39"/>
          <p:cNvSpPr txBox="1"/>
          <p:nvPr>
            <p:ph type="title"/>
          </p:nvPr>
        </p:nvSpPr>
        <p:spPr>
          <a:xfrm>
            <a:off x="457200" y="133542"/>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sz="2800"/>
              <a:t>End-to-End Architecture and Functional Requirements</a:t>
            </a:r>
            <a:br>
              <a:rPr lang="en-US" sz="2800"/>
            </a:br>
            <a:r>
              <a:rPr lang="en-US" sz="2800"/>
              <a:t>for a Connected Business</a:t>
            </a:r>
            <a:br>
              <a:rPr lang="en-US" sz="2800"/>
            </a:br>
            <a:endParaRPr sz="2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Montserrat"/>
              <a:buNone/>
            </a:pPr>
            <a:r>
              <a:rPr lang="en-US" sz="3200"/>
              <a:t>Micro and Macro Services</a:t>
            </a:r>
            <a:br>
              <a:rPr lang="en-US" sz="3200"/>
            </a:br>
            <a:r>
              <a:rPr lang="en-US" sz="3200"/>
              <a:t>“Segmented Architecture”</a:t>
            </a:r>
            <a:endParaRPr/>
          </a:p>
        </p:txBody>
      </p:sp>
      <p:grpSp>
        <p:nvGrpSpPr>
          <p:cNvPr id="397" name="Google Shape;397;p40"/>
          <p:cNvGrpSpPr/>
          <p:nvPr/>
        </p:nvGrpSpPr>
        <p:grpSpPr>
          <a:xfrm rot="5400000">
            <a:off x="1270100" y="3051684"/>
            <a:ext cx="2040721" cy="3410273"/>
            <a:chOff x="5765394" y="1783614"/>
            <a:chExt cx="2040721" cy="3410273"/>
          </a:xfrm>
        </p:grpSpPr>
        <p:grpSp>
          <p:nvGrpSpPr>
            <p:cNvPr id="398" name="Google Shape;398;p40"/>
            <p:cNvGrpSpPr/>
            <p:nvPr/>
          </p:nvGrpSpPr>
          <p:grpSpPr>
            <a:xfrm>
              <a:off x="6452945" y="3562666"/>
              <a:ext cx="1213016" cy="670640"/>
              <a:chOff x="7363722" y="2611212"/>
              <a:chExt cx="1213016" cy="670640"/>
            </a:xfrm>
          </p:grpSpPr>
          <p:sp>
            <p:nvSpPr>
              <p:cNvPr id="399" name="Google Shape;399;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0" name="Google Shape;400;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1" name="Google Shape;401;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02" name="Google Shape;402;p40"/>
            <p:cNvGrpSpPr/>
            <p:nvPr/>
          </p:nvGrpSpPr>
          <p:grpSpPr>
            <a:xfrm>
              <a:off x="6474353" y="1893208"/>
              <a:ext cx="1213016" cy="670640"/>
              <a:chOff x="7363722" y="2611212"/>
              <a:chExt cx="1213016" cy="670640"/>
            </a:xfrm>
          </p:grpSpPr>
          <p:sp>
            <p:nvSpPr>
              <p:cNvPr id="403" name="Google Shape;403;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4" name="Google Shape;404;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5" name="Google Shape;405;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06" name="Google Shape;406;p40"/>
            <p:cNvGrpSpPr/>
            <p:nvPr/>
          </p:nvGrpSpPr>
          <p:grpSpPr>
            <a:xfrm>
              <a:off x="6474348" y="2727937"/>
              <a:ext cx="1213016" cy="670640"/>
              <a:chOff x="7363722" y="2611212"/>
              <a:chExt cx="1213016" cy="670640"/>
            </a:xfrm>
          </p:grpSpPr>
          <p:sp>
            <p:nvSpPr>
              <p:cNvPr id="407" name="Google Shape;407;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8" name="Google Shape;408;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9" name="Google Shape;409;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10" name="Google Shape;410;p40"/>
            <p:cNvGrpSpPr/>
            <p:nvPr/>
          </p:nvGrpSpPr>
          <p:grpSpPr>
            <a:xfrm>
              <a:off x="6448364" y="4385706"/>
              <a:ext cx="1213016" cy="670640"/>
              <a:chOff x="7363722" y="2611212"/>
              <a:chExt cx="1213016" cy="670640"/>
            </a:xfrm>
          </p:grpSpPr>
          <p:sp>
            <p:nvSpPr>
              <p:cNvPr id="411" name="Google Shape;411;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2" name="Google Shape;412;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3" name="Google Shape;413;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14" name="Google Shape;414;p40"/>
            <p:cNvSpPr/>
            <p:nvPr/>
          </p:nvSpPr>
          <p:spPr>
            <a:xfrm rot="-5400000">
              <a:off x="4564260" y="3268976"/>
              <a:ext cx="3144354" cy="430385"/>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API Facade</a:t>
              </a:r>
              <a:endParaRPr/>
            </a:p>
          </p:txBody>
        </p:sp>
        <p:sp>
          <p:nvSpPr>
            <p:cNvPr id="415" name="Google Shape;415;p40"/>
            <p:cNvSpPr/>
            <p:nvPr/>
          </p:nvSpPr>
          <p:spPr>
            <a:xfrm>
              <a:off x="5765394" y="1783614"/>
              <a:ext cx="2040721" cy="3410273"/>
            </a:xfrm>
            <a:prstGeom prst="roundRect">
              <a:avLst>
                <a:gd fmla="val 7631" name="adj"/>
              </a:avLst>
            </a:prstGeom>
            <a:noFill/>
            <a:ln cap="flat" cmpd="sng" w="9525">
              <a:solidFill>
                <a:srgbClr val="000000"/>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16" name="Google Shape;416;p40"/>
          <p:cNvGrpSpPr/>
          <p:nvPr/>
        </p:nvGrpSpPr>
        <p:grpSpPr>
          <a:xfrm rot="5400000">
            <a:off x="5018736" y="3051684"/>
            <a:ext cx="2040721" cy="3410273"/>
            <a:chOff x="5765394" y="1783614"/>
            <a:chExt cx="2040721" cy="3410273"/>
          </a:xfrm>
        </p:grpSpPr>
        <p:grpSp>
          <p:nvGrpSpPr>
            <p:cNvPr id="417" name="Google Shape;417;p40"/>
            <p:cNvGrpSpPr/>
            <p:nvPr/>
          </p:nvGrpSpPr>
          <p:grpSpPr>
            <a:xfrm>
              <a:off x="6452945" y="3562666"/>
              <a:ext cx="1213016" cy="670640"/>
              <a:chOff x="7363722" y="2611212"/>
              <a:chExt cx="1213016" cy="670640"/>
            </a:xfrm>
          </p:grpSpPr>
          <p:sp>
            <p:nvSpPr>
              <p:cNvPr id="418" name="Google Shape;418;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9" name="Google Shape;419;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0" name="Google Shape;420;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21" name="Google Shape;421;p40"/>
            <p:cNvGrpSpPr/>
            <p:nvPr/>
          </p:nvGrpSpPr>
          <p:grpSpPr>
            <a:xfrm>
              <a:off x="6474353" y="1893208"/>
              <a:ext cx="1213016" cy="670640"/>
              <a:chOff x="7363722" y="2611212"/>
              <a:chExt cx="1213016" cy="670640"/>
            </a:xfrm>
          </p:grpSpPr>
          <p:sp>
            <p:nvSpPr>
              <p:cNvPr id="422" name="Google Shape;422;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3" name="Google Shape;423;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4" name="Google Shape;424;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25" name="Google Shape;425;p40"/>
            <p:cNvGrpSpPr/>
            <p:nvPr/>
          </p:nvGrpSpPr>
          <p:grpSpPr>
            <a:xfrm>
              <a:off x="6474348" y="2727937"/>
              <a:ext cx="1213016" cy="670640"/>
              <a:chOff x="7363722" y="2611212"/>
              <a:chExt cx="1213016" cy="670640"/>
            </a:xfrm>
          </p:grpSpPr>
          <p:sp>
            <p:nvSpPr>
              <p:cNvPr id="426" name="Google Shape;426;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7" name="Google Shape;427;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8" name="Google Shape;428;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29" name="Google Shape;429;p40"/>
            <p:cNvGrpSpPr/>
            <p:nvPr/>
          </p:nvGrpSpPr>
          <p:grpSpPr>
            <a:xfrm>
              <a:off x="6448364" y="4385706"/>
              <a:ext cx="1213016" cy="670640"/>
              <a:chOff x="7363722" y="2611212"/>
              <a:chExt cx="1213016" cy="670640"/>
            </a:xfrm>
          </p:grpSpPr>
          <p:sp>
            <p:nvSpPr>
              <p:cNvPr id="430" name="Google Shape;430;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1" name="Google Shape;431;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2" name="Google Shape;432;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33" name="Google Shape;433;p40"/>
            <p:cNvSpPr/>
            <p:nvPr/>
          </p:nvSpPr>
          <p:spPr>
            <a:xfrm rot="-5400000">
              <a:off x="4564260" y="3268976"/>
              <a:ext cx="3144354" cy="430385"/>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API Facade</a:t>
              </a:r>
              <a:endParaRPr/>
            </a:p>
          </p:txBody>
        </p:sp>
        <p:sp>
          <p:nvSpPr>
            <p:cNvPr id="434" name="Google Shape;434;p40"/>
            <p:cNvSpPr/>
            <p:nvPr/>
          </p:nvSpPr>
          <p:spPr>
            <a:xfrm>
              <a:off x="5765394" y="1783614"/>
              <a:ext cx="2040721" cy="3410273"/>
            </a:xfrm>
            <a:prstGeom prst="roundRect">
              <a:avLst>
                <a:gd fmla="val 7631" name="adj"/>
              </a:avLst>
            </a:prstGeom>
            <a:noFill/>
            <a:ln cap="flat" cmpd="sng" w="9525">
              <a:solidFill>
                <a:srgbClr val="000000"/>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35" name="Google Shape;435;p40"/>
          <p:cNvGrpSpPr/>
          <p:nvPr/>
        </p:nvGrpSpPr>
        <p:grpSpPr>
          <a:xfrm rot="5400000">
            <a:off x="1270100" y="732862"/>
            <a:ext cx="2040721" cy="3410273"/>
            <a:chOff x="5765394" y="1783614"/>
            <a:chExt cx="2040721" cy="3410273"/>
          </a:xfrm>
        </p:grpSpPr>
        <p:grpSp>
          <p:nvGrpSpPr>
            <p:cNvPr id="436" name="Google Shape;436;p40"/>
            <p:cNvGrpSpPr/>
            <p:nvPr/>
          </p:nvGrpSpPr>
          <p:grpSpPr>
            <a:xfrm>
              <a:off x="6452945" y="3562666"/>
              <a:ext cx="1213016" cy="670640"/>
              <a:chOff x="7363722" y="2611212"/>
              <a:chExt cx="1213016" cy="670640"/>
            </a:xfrm>
          </p:grpSpPr>
          <p:sp>
            <p:nvSpPr>
              <p:cNvPr id="437" name="Google Shape;437;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8" name="Google Shape;438;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9" name="Google Shape;439;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40" name="Google Shape;440;p40"/>
            <p:cNvGrpSpPr/>
            <p:nvPr/>
          </p:nvGrpSpPr>
          <p:grpSpPr>
            <a:xfrm>
              <a:off x="6474353" y="1893208"/>
              <a:ext cx="1213016" cy="670640"/>
              <a:chOff x="7363722" y="2611212"/>
              <a:chExt cx="1213016" cy="670640"/>
            </a:xfrm>
          </p:grpSpPr>
          <p:sp>
            <p:nvSpPr>
              <p:cNvPr id="441" name="Google Shape;441;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2" name="Google Shape;442;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3" name="Google Shape;443;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44" name="Google Shape;444;p40"/>
            <p:cNvGrpSpPr/>
            <p:nvPr/>
          </p:nvGrpSpPr>
          <p:grpSpPr>
            <a:xfrm>
              <a:off x="6474348" y="2727937"/>
              <a:ext cx="1213016" cy="670640"/>
              <a:chOff x="7363722" y="2611212"/>
              <a:chExt cx="1213016" cy="670640"/>
            </a:xfrm>
          </p:grpSpPr>
          <p:sp>
            <p:nvSpPr>
              <p:cNvPr id="445" name="Google Shape;445;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6" name="Google Shape;446;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7" name="Google Shape;447;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48" name="Google Shape;448;p40"/>
            <p:cNvGrpSpPr/>
            <p:nvPr/>
          </p:nvGrpSpPr>
          <p:grpSpPr>
            <a:xfrm>
              <a:off x="6448364" y="4385706"/>
              <a:ext cx="1213016" cy="670640"/>
              <a:chOff x="7363722" y="2611212"/>
              <a:chExt cx="1213016" cy="670640"/>
            </a:xfrm>
          </p:grpSpPr>
          <p:sp>
            <p:nvSpPr>
              <p:cNvPr id="449" name="Google Shape;449;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0" name="Google Shape;450;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1" name="Google Shape;451;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52" name="Google Shape;452;p40"/>
            <p:cNvSpPr/>
            <p:nvPr/>
          </p:nvSpPr>
          <p:spPr>
            <a:xfrm rot="-5400000">
              <a:off x="4564260" y="3268976"/>
              <a:ext cx="3144354" cy="430385"/>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API Facade</a:t>
              </a:r>
              <a:endParaRPr/>
            </a:p>
          </p:txBody>
        </p:sp>
        <p:sp>
          <p:nvSpPr>
            <p:cNvPr id="453" name="Google Shape;453;p40"/>
            <p:cNvSpPr/>
            <p:nvPr/>
          </p:nvSpPr>
          <p:spPr>
            <a:xfrm>
              <a:off x="5765394" y="1783614"/>
              <a:ext cx="2040721" cy="3410273"/>
            </a:xfrm>
            <a:prstGeom prst="roundRect">
              <a:avLst>
                <a:gd fmla="val 7631" name="adj"/>
              </a:avLst>
            </a:prstGeom>
            <a:noFill/>
            <a:ln cap="flat" cmpd="sng" w="9525">
              <a:solidFill>
                <a:srgbClr val="000000"/>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800"/>
              <a:buFont typeface="Montserrat"/>
              <a:buNone/>
            </a:pPr>
            <a:r>
              <a:rPr lang="en-US" sz="2800"/>
              <a:t>Cell Based Architecture</a:t>
            </a:r>
            <a:endParaRPr/>
          </a:p>
        </p:txBody>
      </p:sp>
      <p:pic>
        <p:nvPicPr>
          <p:cNvPr id="459" name="Google Shape;459;p41"/>
          <p:cNvPicPr preferRelativeResize="0"/>
          <p:nvPr/>
        </p:nvPicPr>
        <p:blipFill rotWithShape="1">
          <a:blip r:embed="rId3">
            <a:alphaModFix/>
          </a:blip>
          <a:srcRect b="0" l="0" r="0" t="0"/>
          <a:stretch/>
        </p:blipFill>
        <p:spPr>
          <a:xfrm>
            <a:off x="1756933" y="1158367"/>
            <a:ext cx="5630134" cy="4663186"/>
          </a:xfrm>
          <a:prstGeom prst="rect">
            <a:avLst/>
          </a:prstGeom>
          <a:noFill/>
          <a:ln>
            <a:noFill/>
          </a:ln>
        </p:spPr>
      </p:pic>
      <p:sp>
        <p:nvSpPr>
          <p:cNvPr id="460" name="Google Shape;460;p41"/>
          <p:cNvSpPr/>
          <p:nvPr/>
        </p:nvSpPr>
        <p:spPr>
          <a:xfrm>
            <a:off x="367045" y="5978759"/>
            <a:ext cx="8394192"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u="sng">
                <a:solidFill>
                  <a:schemeClr val="dk1"/>
                </a:solidFill>
                <a:latin typeface="Calibri"/>
                <a:ea typeface="Calibri"/>
                <a:cs typeface="Calibri"/>
                <a:sym typeface="Calibri"/>
                <a:hlinkClick r:id="rId4">
                  <a:extLst>
                    <a:ext uri="{A12FA001-AC4F-418D-AE19-62706E023703}">
                      <ahyp:hlinkClr val="tx"/>
                    </a:ext>
                  </a:extLst>
                </a:hlinkClick>
              </a:rPr>
              <a:t>https://github.com/wso2/reference-architecture/blob/master/reference-architecture-cell-based.md</a:t>
            </a:r>
            <a:endParaRPr sz="14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42"/>
          <p:cNvPicPr preferRelativeResize="0"/>
          <p:nvPr/>
        </p:nvPicPr>
        <p:blipFill rotWithShape="1">
          <a:blip r:embed="rId3">
            <a:alphaModFix/>
          </a:blip>
          <a:srcRect b="0" l="0" r="0" t="0"/>
          <a:stretch/>
        </p:blipFill>
        <p:spPr>
          <a:xfrm>
            <a:off x="2146300" y="0"/>
            <a:ext cx="4840941"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6"/>
          <p:cNvPicPr preferRelativeResize="0"/>
          <p:nvPr/>
        </p:nvPicPr>
        <p:blipFill rotWithShape="1">
          <a:blip r:embed="rId3">
            <a:alphaModFix/>
          </a:blip>
          <a:srcRect b="0" l="0" r="0" t="0"/>
          <a:stretch/>
        </p:blipFill>
        <p:spPr>
          <a:xfrm>
            <a:off x="21086" y="928832"/>
            <a:ext cx="8970263" cy="500841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PEPPOL</a:t>
            </a:r>
            <a:endParaRPr/>
          </a:p>
        </p:txBody>
      </p:sp>
      <p:pic>
        <p:nvPicPr>
          <p:cNvPr id="471" name="Google Shape;471;p43"/>
          <p:cNvPicPr preferRelativeResize="0"/>
          <p:nvPr/>
        </p:nvPicPr>
        <p:blipFill rotWithShape="1">
          <a:blip r:embed="rId3">
            <a:alphaModFix/>
          </a:blip>
          <a:srcRect b="0" l="0" r="0" t="0"/>
          <a:stretch/>
        </p:blipFill>
        <p:spPr>
          <a:xfrm>
            <a:off x="205509" y="1417638"/>
            <a:ext cx="8753764" cy="495030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id="476" name="Google Shape;476;p44"/>
          <p:cNvPicPr preferRelativeResize="0"/>
          <p:nvPr/>
        </p:nvPicPr>
        <p:blipFill rotWithShape="1">
          <a:blip r:embed="rId3">
            <a:alphaModFix/>
          </a:blip>
          <a:srcRect b="0" l="0" r="0" t="0"/>
          <a:stretch/>
        </p:blipFill>
        <p:spPr>
          <a:xfrm>
            <a:off x="0" y="1373053"/>
            <a:ext cx="9144000" cy="5498602"/>
          </a:xfrm>
          <a:prstGeom prst="rect">
            <a:avLst/>
          </a:prstGeom>
          <a:noFill/>
          <a:ln>
            <a:noFill/>
          </a:ln>
        </p:spPr>
      </p:pic>
      <p:sp>
        <p:nvSpPr>
          <p:cNvPr id="477" name="Google Shape;477;p44"/>
          <p:cNvSpPr txBox="1"/>
          <p:nvPr>
            <p:ph type="title"/>
          </p:nvPr>
        </p:nvSpPr>
        <p:spPr>
          <a:xfrm>
            <a:off x="457200" y="149747"/>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600"/>
              <a:buFont typeface="Montserrat"/>
              <a:buNone/>
            </a:pPr>
            <a:r>
              <a:rPr lang="en-US" sz="2800"/>
              <a:t>June 2016: Tradeshift raise $75m</a:t>
            </a:r>
            <a:br>
              <a:rPr lang="en-US" sz="2800" strike="sngStrike"/>
            </a:br>
            <a:r>
              <a:rPr lang="en-US" sz="2800"/>
              <a:t>May 2018: Tradeshift raise $250m</a:t>
            </a:r>
            <a:endParaRPr sz="2800"/>
          </a:p>
          <a:p>
            <a:pPr indent="0" lvl="0" marL="0" rtl="0" algn="ctr">
              <a:spcBef>
                <a:spcPts val="0"/>
              </a:spcBef>
              <a:spcAft>
                <a:spcPts val="0"/>
              </a:spcAft>
              <a:buClr>
                <a:schemeClr val="dk1"/>
              </a:buClr>
              <a:buSzPts val="3600"/>
              <a:buFont typeface="Montserrat"/>
              <a:buNone/>
            </a:pPr>
            <a:r>
              <a:rPr lang="en-US" sz="2800"/>
              <a:t>Jan 2020: another $240m</a:t>
            </a:r>
            <a:endParaRPr sz="2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pic>
        <p:nvPicPr>
          <p:cNvPr id="482" name="Google Shape;482;p45"/>
          <p:cNvPicPr preferRelativeResize="0"/>
          <p:nvPr/>
        </p:nvPicPr>
        <p:blipFill rotWithShape="1">
          <a:blip r:embed="rId3">
            <a:alphaModFix/>
          </a:blip>
          <a:srcRect b="0" l="0" r="0" t="0"/>
          <a:stretch/>
        </p:blipFill>
        <p:spPr>
          <a:xfrm>
            <a:off x="0" y="600915"/>
            <a:ext cx="9144000" cy="612329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id="487" name="Google Shape;487;p46"/>
          <p:cNvPicPr preferRelativeResize="0"/>
          <p:nvPr/>
        </p:nvPicPr>
        <p:blipFill rotWithShape="1">
          <a:blip r:embed="rId3">
            <a:alphaModFix/>
          </a:blip>
          <a:srcRect b="0" l="0" r="0" t="0"/>
          <a:stretch/>
        </p:blipFill>
        <p:spPr>
          <a:xfrm>
            <a:off x="0" y="508000"/>
            <a:ext cx="9144000" cy="5842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Netflix</a:t>
            </a:r>
            <a:endParaRPr/>
          </a:p>
        </p:txBody>
      </p:sp>
      <p:sp>
        <p:nvSpPr>
          <p:cNvPr id="493" name="Google Shape;493;p47"/>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A REST and Cloud based SOA approach</a:t>
            </a:r>
            <a:endParaRPr/>
          </a:p>
          <a:p>
            <a:pPr indent="-342900" lvl="0" marL="342900" rtl="0" algn="l">
              <a:spcBef>
                <a:spcPts val="640"/>
              </a:spcBef>
              <a:spcAft>
                <a:spcPts val="0"/>
              </a:spcAft>
              <a:buClr>
                <a:schemeClr val="dk1"/>
              </a:buClr>
              <a:buSzPts val="3200"/>
              <a:buChar char="•"/>
            </a:pPr>
            <a:r>
              <a:rPr lang="en-US"/>
              <a:t>Continuous Delivery</a:t>
            </a:r>
            <a:endParaRPr/>
          </a:p>
          <a:p>
            <a:pPr indent="-342900" lvl="0" marL="342900" rtl="0" algn="l">
              <a:spcBef>
                <a:spcPts val="640"/>
              </a:spcBef>
              <a:spcAft>
                <a:spcPts val="0"/>
              </a:spcAft>
              <a:buClr>
                <a:schemeClr val="dk1"/>
              </a:buClr>
              <a:buSzPts val="3200"/>
              <a:buChar char="•"/>
            </a:pPr>
            <a:r>
              <a:rPr lang="en-US"/>
              <a:t>100% Based in the cloud</a:t>
            </a:r>
            <a:endParaRPr/>
          </a:p>
          <a:p>
            <a:pPr indent="-342900" lvl="0" marL="342900" rtl="0" algn="l">
              <a:spcBef>
                <a:spcPts val="640"/>
              </a:spcBef>
              <a:spcAft>
                <a:spcPts val="0"/>
              </a:spcAft>
              <a:buClr>
                <a:schemeClr val="dk1"/>
              </a:buClr>
              <a:buSzPts val="3200"/>
              <a:buChar char="•"/>
            </a:pPr>
            <a:r>
              <a:rPr lang="en-US"/>
              <a:t>See excellent presentations from Adrian Cockcroft</a:t>
            </a:r>
            <a:endParaRPr/>
          </a:p>
          <a:p>
            <a:pPr indent="-285750" lvl="1" marL="742950" rtl="0" algn="l">
              <a:spcBef>
                <a:spcPts val="560"/>
              </a:spcBef>
              <a:spcAft>
                <a:spcPts val="0"/>
              </a:spcAft>
              <a:buClr>
                <a:schemeClr val="dk1"/>
              </a:buClr>
              <a:buSzPts val="2800"/>
              <a:buChar char="–"/>
            </a:pPr>
            <a:r>
              <a:rPr lang="en-US"/>
              <a:t>e.g. </a:t>
            </a:r>
            <a:r>
              <a:rPr lang="en-US" u="sng">
                <a:solidFill>
                  <a:schemeClr val="hlink"/>
                </a:solidFill>
                <a:hlinkClick r:id="rId3"/>
              </a:rPr>
              <a:t>http://www.slideshare.net/adrianco/global-netflix-platform</a:t>
            </a:r>
            <a:r>
              <a:rPr lang="en-US"/>
              <a: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Netflix Deployed on AWS</a:t>
            </a:r>
            <a:endParaRPr/>
          </a:p>
        </p:txBody>
      </p:sp>
      <p:pic>
        <p:nvPicPr>
          <p:cNvPr id="499" name="Google Shape;499;p48"/>
          <p:cNvPicPr preferRelativeResize="0"/>
          <p:nvPr>
            <p:ph idx="4294967295" type="body"/>
          </p:nvPr>
        </p:nvPicPr>
        <p:blipFill rotWithShape="1">
          <a:blip r:embed="rId3">
            <a:alphaModFix/>
          </a:blip>
          <a:srcRect b="23601" l="10695" r="9306" t="19202"/>
          <a:stretch/>
        </p:blipFill>
        <p:spPr>
          <a:xfrm>
            <a:off x="619125" y="1366838"/>
            <a:ext cx="8524875" cy="3810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Platform Services</a:t>
            </a:r>
            <a:endParaRPr/>
          </a:p>
        </p:txBody>
      </p:sp>
      <p:pic>
        <p:nvPicPr>
          <p:cNvPr id="505" name="Google Shape;505;p49"/>
          <p:cNvPicPr preferRelativeResize="0"/>
          <p:nvPr/>
        </p:nvPicPr>
        <p:blipFill rotWithShape="1">
          <a:blip r:embed="rId3">
            <a:alphaModFix/>
          </a:blip>
          <a:srcRect b="21691" l="13889" r="18094" t="24753"/>
          <a:stretch/>
        </p:blipFill>
        <p:spPr>
          <a:xfrm>
            <a:off x="457200" y="1302408"/>
            <a:ext cx="8435979" cy="415143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a:t>The (in)famous Chaos Monkey</a:t>
            </a:r>
            <a:endParaRPr/>
          </a:p>
        </p:txBody>
      </p:sp>
      <p:sp>
        <p:nvSpPr>
          <p:cNvPr id="511" name="Google Shape;511;p5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US" sz="2800"/>
              <a:t>Randomly kills machines</a:t>
            </a:r>
            <a:endParaRPr/>
          </a:p>
          <a:p>
            <a:pPr indent="-342900" lvl="0" marL="342900" rtl="0" algn="l">
              <a:spcBef>
                <a:spcPts val="560"/>
              </a:spcBef>
              <a:spcAft>
                <a:spcPts val="0"/>
              </a:spcAft>
              <a:buClr>
                <a:schemeClr val="dk1"/>
              </a:buClr>
              <a:buSzPts val="2800"/>
              <a:buChar char="•"/>
            </a:pPr>
            <a:r>
              <a:rPr lang="en-US" sz="2800"/>
              <a:t>Yes, production systems</a:t>
            </a:r>
            <a:endParaRPr/>
          </a:p>
          <a:p>
            <a:pPr indent="-342900" lvl="0" marL="342900" rtl="0" algn="l">
              <a:spcBef>
                <a:spcPts val="560"/>
              </a:spcBef>
              <a:spcAft>
                <a:spcPts val="0"/>
              </a:spcAft>
              <a:buClr>
                <a:schemeClr val="dk1"/>
              </a:buClr>
              <a:buSzPts val="2800"/>
              <a:buChar char="•"/>
            </a:pPr>
            <a:r>
              <a:rPr lang="en-US" sz="2800"/>
              <a:t>Proves that the system is </a:t>
            </a:r>
            <a:br>
              <a:rPr lang="en-US" sz="2800"/>
            </a:br>
            <a:r>
              <a:rPr lang="en-US" sz="2800"/>
              <a:t>resilient</a:t>
            </a:r>
            <a:endParaRPr/>
          </a:p>
        </p:txBody>
      </p:sp>
      <p:pic>
        <p:nvPicPr>
          <p:cNvPr id="512" name="Google Shape;512;p50"/>
          <p:cNvPicPr preferRelativeResize="0"/>
          <p:nvPr/>
        </p:nvPicPr>
        <p:blipFill rotWithShape="1">
          <a:blip r:embed="rId3">
            <a:alphaModFix/>
          </a:blip>
          <a:srcRect b="0" l="0" r="0" t="0"/>
          <a:stretch/>
        </p:blipFill>
        <p:spPr>
          <a:xfrm>
            <a:off x="5316387" y="1417638"/>
            <a:ext cx="3810000" cy="2819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p51"/>
          <p:cNvPicPr preferRelativeResize="0"/>
          <p:nvPr/>
        </p:nvPicPr>
        <p:blipFill rotWithShape="1">
          <a:blip r:embed="rId3">
            <a:alphaModFix/>
          </a:blip>
          <a:srcRect b="0" l="0" r="0" t="0"/>
          <a:stretch/>
        </p:blipFill>
        <p:spPr>
          <a:xfrm>
            <a:off x="5484000" y="72634"/>
            <a:ext cx="3342150" cy="6592735"/>
          </a:xfrm>
          <a:prstGeom prst="rect">
            <a:avLst/>
          </a:prstGeom>
          <a:noFill/>
          <a:ln>
            <a:noFill/>
          </a:ln>
        </p:spPr>
      </p:pic>
      <p:sp>
        <p:nvSpPr>
          <p:cNvPr id="518" name="Google Shape;518;p51"/>
          <p:cNvSpPr txBox="1"/>
          <p:nvPr/>
        </p:nvSpPr>
        <p:spPr>
          <a:xfrm>
            <a:off x="474300" y="1103000"/>
            <a:ext cx="4798200" cy="4854000"/>
          </a:xfrm>
          <a:prstGeom prst="rect">
            <a:avLst/>
          </a:prstGeom>
          <a:noFill/>
          <a:ln>
            <a:noFill/>
          </a:ln>
        </p:spPr>
        <p:txBody>
          <a:bodyPr anchorCtr="0" anchor="t" bIns="91425" lIns="91425" spcFirstLastPara="1" rIns="91425" wrap="square" tIns="91425">
            <a:noAutofit/>
          </a:bodyPr>
          <a:lstStyle/>
          <a:p>
            <a:pPr indent="-342900" lvl="0" marL="457200" marR="0" rtl="0" algn="l">
              <a:spcBef>
                <a:spcPts val="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Businesses and individuals make tax returns online without having to use older technology and paper-based alternatives.</a:t>
            </a:r>
            <a:endParaRPr sz="1800">
              <a:solidFill>
                <a:srgbClr val="666666"/>
              </a:solidFill>
              <a:highlight>
                <a:srgbClr val="FFFFFF"/>
              </a:highlight>
              <a:latin typeface="Nunito Sans"/>
              <a:ea typeface="Nunito Sans"/>
              <a:cs typeface="Nunito Sans"/>
              <a:sym typeface="Nunito Sans"/>
            </a:endParaRPr>
          </a:p>
          <a:p>
            <a:pPr indent="-342900" lvl="0" marL="457200" marR="0" rtl="0" algn="l">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Via Managed APIs, online Tax Applications get access to functionality of HMRC land 3rd Party Services on the Tax Platform</a:t>
            </a:r>
            <a:endParaRPr sz="1800">
              <a:solidFill>
                <a:srgbClr val="666666"/>
              </a:solidFill>
              <a:highlight>
                <a:srgbClr val="FFFFFF"/>
              </a:highlight>
              <a:latin typeface="Nunito Sans"/>
              <a:ea typeface="Nunito Sans"/>
              <a:cs typeface="Nunito Sans"/>
              <a:sym typeface="Nunito Sans"/>
            </a:endParaRPr>
          </a:p>
          <a:p>
            <a:pPr indent="-342900" lvl="0" marL="457200" marR="0" rtl="0" algn="l">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Tax Legacy Systems that maintain all tax related information of taxpayers &amp; perform tax processing</a:t>
            </a:r>
            <a:endParaRPr sz="1800">
              <a:solidFill>
                <a:srgbClr val="666666"/>
              </a:solidFill>
              <a:highlight>
                <a:srgbClr val="FFFFFF"/>
              </a:highlight>
              <a:latin typeface="Nunito Sans"/>
              <a:ea typeface="Nunito Sans"/>
              <a:cs typeface="Nunito Sans"/>
              <a:sym typeface="Nunito Sans"/>
            </a:endParaRPr>
          </a:p>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19" name="Google Shape;519;p51"/>
          <p:cNvSpPr txBox="1"/>
          <p:nvPr>
            <p:ph type="title"/>
          </p:nvPr>
        </p:nvSpPr>
        <p:spPr>
          <a:xfrm>
            <a:off x="457319" y="-30161"/>
            <a:ext cx="8229300" cy="11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4400"/>
              <a:buFont typeface="Montserrat"/>
              <a:buNone/>
            </a:pPr>
            <a:r>
              <a:rPr lang="en-US"/>
              <a:t>Use Case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52"/>
          <p:cNvSpPr txBox="1"/>
          <p:nvPr/>
        </p:nvSpPr>
        <p:spPr>
          <a:xfrm>
            <a:off x="5560250" y="3968733"/>
            <a:ext cx="1214400" cy="6584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dk1"/>
              </a:buClr>
              <a:buSzPts val="1000"/>
              <a:buFont typeface="Roboto Condensed"/>
              <a:buNone/>
            </a:pPr>
            <a:r>
              <a:rPr lang="en-US" sz="1000">
                <a:solidFill>
                  <a:schemeClr val="dk1"/>
                </a:solidFill>
                <a:latin typeface="Roboto Condensed"/>
                <a:ea typeface="Roboto Condensed"/>
                <a:cs typeface="Roboto Condensed"/>
                <a:sym typeface="Roboto Condensed"/>
              </a:rPr>
              <a:t>Tax Legacy Systems </a:t>
            </a:r>
            <a:endParaRPr sz="1000">
              <a:solidFill>
                <a:schemeClr val="dk1"/>
              </a:solidFill>
              <a:latin typeface="Roboto Condensed"/>
              <a:ea typeface="Roboto Condensed"/>
              <a:cs typeface="Roboto Condensed"/>
              <a:sym typeface="Roboto Condensed"/>
            </a:endParaRPr>
          </a:p>
          <a:p>
            <a:pPr indent="0" lvl="0" marL="0" marR="0" rtl="0" algn="ctr">
              <a:spcBef>
                <a:spcPts val="0"/>
              </a:spcBef>
              <a:spcAft>
                <a:spcPts val="0"/>
              </a:spcAft>
              <a:buClr>
                <a:schemeClr val="dk1"/>
              </a:buClr>
              <a:buSzPts val="1000"/>
              <a:buFont typeface="Roboto Condensed"/>
              <a:buNone/>
            </a:pPr>
            <a:r>
              <a:rPr lang="en-US" sz="1000">
                <a:solidFill>
                  <a:schemeClr val="dk1"/>
                </a:solidFill>
                <a:latin typeface="Roboto Condensed"/>
                <a:ea typeface="Roboto Condensed"/>
                <a:cs typeface="Roboto Condensed"/>
                <a:sym typeface="Roboto Condensed"/>
              </a:rPr>
              <a:t>&amp; Services</a:t>
            </a:r>
            <a:endParaRPr sz="1000">
              <a:solidFill>
                <a:schemeClr val="dk1"/>
              </a:solidFill>
              <a:latin typeface="Roboto Condensed"/>
              <a:ea typeface="Roboto Condensed"/>
              <a:cs typeface="Roboto Condensed"/>
              <a:sym typeface="Roboto Condensed"/>
            </a:endParaRPr>
          </a:p>
        </p:txBody>
      </p:sp>
      <p:sp>
        <p:nvSpPr>
          <p:cNvPr id="525" name="Google Shape;525;p52"/>
          <p:cNvSpPr txBox="1"/>
          <p:nvPr>
            <p:ph type="title"/>
          </p:nvPr>
        </p:nvSpPr>
        <p:spPr>
          <a:xfrm>
            <a:off x="354774" y="15167"/>
            <a:ext cx="6545700" cy="11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4400"/>
              <a:buFont typeface="Montserrat"/>
              <a:buNone/>
            </a:pPr>
            <a:r>
              <a:rPr lang="en-US"/>
              <a:t>Solution Architecture</a:t>
            </a:r>
            <a:endParaRPr/>
          </a:p>
        </p:txBody>
      </p:sp>
      <p:pic>
        <p:nvPicPr>
          <p:cNvPr id="526" name="Google Shape;526;p52"/>
          <p:cNvPicPr preferRelativeResize="0"/>
          <p:nvPr/>
        </p:nvPicPr>
        <p:blipFill rotWithShape="1">
          <a:blip r:embed="rId3">
            <a:alphaModFix/>
          </a:blip>
          <a:srcRect b="0" l="0" r="0" t="0"/>
          <a:stretch/>
        </p:blipFill>
        <p:spPr>
          <a:xfrm>
            <a:off x="4170126" y="1493197"/>
            <a:ext cx="709925" cy="1219545"/>
          </a:xfrm>
          <a:prstGeom prst="rect">
            <a:avLst/>
          </a:prstGeom>
          <a:noFill/>
          <a:ln>
            <a:noFill/>
          </a:ln>
        </p:spPr>
      </p:pic>
      <p:pic>
        <p:nvPicPr>
          <p:cNvPr id="527" name="Google Shape;527;p52"/>
          <p:cNvPicPr preferRelativeResize="0"/>
          <p:nvPr/>
        </p:nvPicPr>
        <p:blipFill rotWithShape="1">
          <a:blip r:embed="rId4">
            <a:alphaModFix/>
          </a:blip>
          <a:srcRect b="0" l="0" r="0" t="0"/>
          <a:stretch/>
        </p:blipFill>
        <p:spPr>
          <a:xfrm>
            <a:off x="2723251" y="3047606"/>
            <a:ext cx="709925" cy="1219501"/>
          </a:xfrm>
          <a:prstGeom prst="rect">
            <a:avLst/>
          </a:prstGeom>
          <a:noFill/>
          <a:ln>
            <a:noFill/>
          </a:ln>
        </p:spPr>
      </p:pic>
      <p:pic>
        <p:nvPicPr>
          <p:cNvPr id="528" name="Google Shape;528;p52"/>
          <p:cNvPicPr preferRelativeResize="0"/>
          <p:nvPr/>
        </p:nvPicPr>
        <p:blipFill rotWithShape="1">
          <a:blip r:embed="rId5">
            <a:alphaModFix/>
          </a:blip>
          <a:srcRect b="0" l="0" r="0" t="0"/>
          <a:stretch/>
        </p:blipFill>
        <p:spPr>
          <a:xfrm>
            <a:off x="4170126" y="3047581"/>
            <a:ext cx="709925" cy="1219545"/>
          </a:xfrm>
          <a:prstGeom prst="rect">
            <a:avLst/>
          </a:prstGeom>
          <a:noFill/>
          <a:ln>
            <a:noFill/>
          </a:ln>
        </p:spPr>
      </p:pic>
      <p:pic>
        <p:nvPicPr>
          <p:cNvPr id="529" name="Google Shape;529;p52"/>
          <p:cNvPicPr preferRelativeResize="0"/>
          <p:nvPr/>
        </p:nvPicPr>
        <p:blipFill rotWithShape="1">
          <a:blip r:embed="rId6">
            <a:alphaModFix/>
          </a:blip>
          <a:srcRect b="0" l="0" r="0" t="0"/>
          <a:stretch/>
        </p:blipFill>
        <p:spPr>
          <a:xfrm>
            <a:off x="4170126" y="4627067"/>
            <a:ext cx="709925" cy="1219439"/>
          </a:xfrm>
          <a:prstGeom prst="rect">
            <a:avLst/>
          </a:prstGeom>
          <a:noFill/>
          <a:ln>
            <a:noFill/>
          </a:ln>
        </p:spPr>
      </p:pic>
      <p:cxnSp>
        <p:nvCxnSpPr>
          <p:cNvPr id="530" name="Google Shape;530;p52"/>
          <p:cNvCxnSpPr>
            <a:stCxn id="527" idx="1"/>
          </p:cNvCxnSpPr>
          <p:nvPr/>
        </p:nvCxnSpPr>
        <p:spPr>
          <a:xfrm rot="10800000">
            <a:off x="2062651" y="3657357"/>
            <a:ext cx="660600" cy="0"/>
          </a:xfrm>
          <a:prstGeom prst="straightConnector1">
            <a:avLst/>
          </a:prstGeom>
          <a:noFill/>
          <a:ln cap="flat" cmpd="sng" w="9525">
            <a:solidFill>
              <a:srgbClr val="FF6F00"/>
            </a:solidFill>
            <a:prstDash val="solid"/>
            <a:round/>
            <a:headEnd len="med" w="med" type="triangle"/>
            <a:tailEnd len="sm" w="sm" type="none"/>
          </a:ln>
        </p:spPr>
      </p:cxnSp>
      <p:cxnSp>
        <p:nvCxnSpPr>
          <p:cNvPr id="531" name="Google Shape;531;p52"/>
          <p:cNvCxnSpPr>
            <a:stCxn id="527" idx="3"/>
            <a:endCxn id="528" idx="1"/>
          </p:cNvCxnSpPr>
          <p:nvPr/>
        </p:nvCxnSpPr>
        <p:spPr>
          <a:xfrm>
            <a:off x="3433176" y="3657357"/>
            <a:ext cx="737100" cy="0"/>
          </a:xfrm>
          <a:prstGeom prst="straightConnector1">
            <a:avLst/>
          </a:prstGeom>
          <a:noFill/>
          <a:ln cap="flat" cmpd="sng" w="9525">
            <a:solidFill>
              <a:srgbClr val="FF6F00"/>
            </a:solidFill>
            <a:prstDash val="solid"/>
            <a:round/>
            <a:headEnd len="sm" w="sm" type="none"/>
            <a:tailEnd len="med" w="med" type="triangle"/>
          </a:ln>
        </p:spPr>
      </p:cxnSp>
      <p:cxnSp>
        <p:nvCxnSpPr>
          <p:cNvPr id="532" name="Google Shape;532;p52"/>
          <p:cNvCxnSpPr>
            <a:stCxn id="528" idx="0"/>
            <a:endCxn id="526" idx="2"/>
          </p:cNvCxnSpPr>
          <p:nvPr/>
        </p:nvCxnSpPr>
        <p:spPr>
          <a:xfrm rot="10800000">
            <a:off x="4525089" y="2712781"/>
            <a:ext cx="0" cy="334800"/>
          </a:xfrm>
          <a:prstGeom prst="straightConnector1">
            <a:avLst/>
          </a:prstGeom>
          <a:noFill/>
          <a:ln cap="flat" cmpd="sng" w="9525">
            <a:solidFill>
              <a:schemeClr val="dk2"/>
            </a:solidFill>
            <a:prstDash val="dash"/>
            <a:round/>
            <a:headEnd len="sm" w="sm" type="none"/>
            <a:tailEnd len="sm" w="sm" type="none"/>
          </a:ln>
        </p:spPr>
      </p:cxnSp>
      <p:cxnSp>
        <p:nvCxnSpPr>
          <p:cNvPr id="533" name="Google Shape;533;p52"/>
          <p:cNvCxnSpPr>
            <a:stCxn id="528" idx="2"/>
            <a:endCxn id="529" idx="0"/>
          </p:cNvCxnSpPr>
          <p:nvPr/>
        </p:nvCxnSpPr>
        <p:spPr>
          <a:xfrm>
            <a:off x="4525089" y="4267126"/>
            <a:ext cx="0" cy="360000"/>
          </a:xfrm>
          <a:prstGeom prst="straightConnector1">
            <a:avLst/>
          </a:prstGeom>
          <a:noFill/>
          <a:ln cap="flat" cmpd="sng" w="9525">
            <a:solidFill>
              <a:schemeClr val="dk2"/>
            </a:solidFill>
            <a:prstDash val="dash"/>
            <a:round/>
            <a:headEnd len="sm" w="sm" type="none"/>
            <a:tailEnd len="sm" w="sm" type="none"/>
          </a:ln>
        </p:spPr>
      </p:cxnSp>
      <p:pic>
        <p:nvPicPr>
          <p:cNvPr id="534" name="Google Shape;534;p52"/>
          <p:cNvPicPr preferRelativeResize="0"/>
          <p:nvPr/>
        </p:nvPicPr>
        <p:blipFill rotWithShape="1">
          <a:blip r:embed="rId7">
            <a:alphaModFix/>
          </a:blip>
          <a:srcRect b="0" l="0" r="0" t="0"/>
          <a:stretch/>
        </p:blipFill>
        <p:spPr>
          <a:xfrm>
            <a:off x="5529362" y="3232151"/>
            <a:ext cx="637800" cy="850400"/>
          </a:xfrm>
          <a:prstGeom prst="rect">
            <a:avLst/>
          </a:prstGeom>
          <a:noFill/>
          <a:ln>
            <a:noFill/>
          </a:ln>
        </p:spPr>
      </p:pic>
      <p:pic>
        <p:nvPicPr>
          <p:cNvPr id="535" name="Google Shape;535;p52"/>
          <p:cNvPicPr preferRelativeResize="0"/>
          <p:nvPr/>
        </p:nvPicPr>
        <p:blipFill rotWithShape="1">
          <a:blip r:embed="rId8">
            <a:alphaModFix/>
          </a:blip>
          <a:srcRect b="0" l="0" r="0" t="0"/>
          <a:stretch/>
        </p:blipFill>
        <p:spPr>
          <a:xfrm>
            <a:off x="5822763" y="1662551"/>
            <a:ext cx="660600" cy="880800"/>
          </a:xfrm>
          <a:prstGeom prst="rect">
            <a:avLst/>
          </a:prstGeom>
          <a:noFill/>
          <a:ln>
            <a:noFill/>
          </a:ln>
        </p:spPr>
      </p:pic>
      <p:cxnSp>
        <p:nvCxnSpPr>
          <p:cNvPr id="536" name="Google Shape;536;p52"/>
          <p:cNvCxnSpPr>
            <a:stCxn id="526" idx="3"/>
            <a:endCxn id="535" idx="1"/>
          </p:cNvCxnSpPr>
          <p:nvPr/>
        </p:nvCxnSpPr>
        <p:spPr>
          <a:xfrm>
            <a:off x="4880051" y="2102969"/>
            <a:ext cx="942600" cy="0"/>
          </a:xfrm>
          <a:prstGeom prst="straightConnector1">
            <a:avLst/>
          </a:prstGeom>
          <a:noFill/>
          <a:ln cap="flat" cmpd="sng" w="9525">
            <a:solidFill>
              <a:schemeClr val="dk2"/>
            </a:solidFill>
            <a:prstDash val="dash"/>
            <a:round/>
            <a:headEnd len="sm" w="sm" type="none"/>
            <a:tailEnd len="sm" w="sm" type="none"/>
          </a:ln>
        </p:spPr>
      </p:cxnSp>
      <p:cxnSp>
        <p:nvCxnSpPr>
          <p:cNvPr id="537" name="Google Shape;537;p52"/>
          <p:cNvCxnSpPr>
            <a:stCxn id="528" idx="3"/>
            <a:endCxn id="534" idx="1"/>
          </p:cNvCxnSpPr>
          <p:nvPr/>
        </p:nvCxnSpPr>
        <p:spPr>
          <a:xfrm>
            <a:off x="4880051" y="3657354"/>
            <a:ext cx="649200" cy="0"/>
          </a:xfrm>
          <a:prstGeom prst="straightConnector1">
            <a:avLst/>
          </a:prstGeom>
          <a:noFill/>
          <a:ln cap="flat" cmpd="sng" w="9525">
            <a:solidFill>
              <a:srgbClr val="FF6F00"/>
            </a:solidFill>
            <a:prstDash val="solid"/>
            <a:round/>
            <a:headEnd len="sm" w="sm" type="none"/>
            <a:tailEnd len="med" w="med" type="triangle"/>
          </a:ln>
        </p:spPr>
      </p:cxnSp>
      <p:pic>
        <p:nvPicPr>
          <p:cNvPr id="538" name="Google Shape;538;p52"/>
          <p:cNvPicPr preferRelativeResize="0"/>
          <p:nvPr/>
        </p:nvPicPr>
        <p:blipFill rotWithShape="1">
          <a:blip r:embed="rId9">
            <a:alphaModFix/>
          </a:blip>
          <a:srcRect b="0" l="0" r="0" t="0"/>
          <a:stretch/>
        </p:blipFill>
        <p:spPr>
          <a:xfrm>
            <a:off x="6167250" y="3280568"/>
            <a:ext cx="565200" cy="753600"/>
          </a:xfrm>
          <a:prstGeom prst="rect">
            <a:avLst/>
          </a:prstGeom>
          <a:noFill/>
          <a:ln>
            <a:noFill/>
          </a:ln>
        </p:spPr>
      </p:pic>
      <p:sp>
        <p:nvSpPr>
          <p:cNvPr id="539" name="Google Shape;539;p52"/>
          <p:cNvSpPr txBox="1"/>
          <p:nvPr/>
        </p:nvSpPr>
        <p:spPr>
          <a:xfrm>
            <a:off x="5560250" y="2378800"/>
            <a:ext cx="1214400" cy="4512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dk1"/>
              </a:buClr>
              <a:buSzPts val="1000"/>
              <a:buFont typeface="Roboto Condensed"/>
              <a:buNone/>
            </a:pPr>
            <a:r>
              <a:rPr lang="en-US" sz="1000">
                <a:solidFill>
                  <a:schemeClr val="dk1"/>
                </a:solidFill>
                <a:latin typeface="Roboto Condensed"/>
                <a:ea typeface="Roboto Condensed"/>
                <a:cs typeface="Roboto Condensed"/>
                <a:sym typeface="Roboto Condensed"/>
              </a:rPr>
              <a:t>Data sources</a:t>
            </a:r>
            <a:endParaRPr sz="1000">
              <a:solidFill>
                <a:schemeClr val="dk1"/>
              </a:solidFill>
              <a:latin typeface="Roboto Condensed"/>
              <a:ea typeface="Roboto Condensed"/>
              <a:cs typeface="Roboto Condensed"/>
              <a:sym typeface="Roboto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7"/>
          <p:cNvPicPr preferRelativeResize="0"/>
          <p:nvPr/>
        </p:nvPicPr>
        <p:blipFill rotWithShape="1">
          <a:blip r:embed="rId3">
            <a:alphaModFix/>
          </a:blip>
          <a:srcRect b="0" l="0" r="0" t="19794"/>
          <a:stretch/>
        </p:blipFill>
        <p:spPr>
          <a:xfrm>
            <a:off x="187606" y="1359918"/>
            <a:ext cx="8803062" cy="5295433"/>
          </a:xfrm>
          <a:prstGeom prst="rect">
            <a:avLst/>
          </a:prstGeom>
          <a:noFill/>
          <a:ln>
            <a:noFill/>
          </a:ln>
        </p:spPr>
      </p:pic>
      <p:sp>
        <p:nvSpPr>
          <p:cNvPr id="104" name="Google Shape;104;p17"/>
          <p:cNvSpPr txBox="1"/>
          <p:nvPr>
            <p:ph type="title"/>
          </p:nvPr>
        </p:nvSpPr>
        <p:spPr>
          <a:xfrm>
            <a:off x="457200" y="21691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Montserrat"/>
              <a:buNone/>
            </a:pPr>
            <a:r>
              <a:rPr lang="en-US" sz="4000"/>
              <a:t>Distributed Computing</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pic>
        <p:nvPicPr>
          <p:cNvPr id="544" name="Google Shape;544;p53"/>
          <p:cNvPicPr preferRelativeResize="0"/>
          <p:nvPr/>
        </p:nvPicPr>
        <p:blipFill rotWithShape="1">
          <a:blip r:embed="rId3">
            <a:alphaModFix/>
          </a:blip>
          <a:srcRect b="0" l="0" r="0" t="0"/>
          <a:stretch/>
        </p:blipFill>
        <p:spPr>
          <a:xfrm>
            <a:off x="0" y="709956"/>
            <a:ext cx="9144000" cy="543808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pic>
        <p:nvPicPr>
          <p:cNvPr id="549" name="Google Shape;549;p54"/>
          <p:cNvPicPr preferRelativeResize="0"/>
          <p:nvPr/>
        </p:nvPicPr>
        <p:blipFill rotWithShape="1">
          <a:blip r:embed="rId3">
            <a:alphaModFix/>
          </a:blip>
          <a:srcRect b="0" l="0" r="0" t="0"/>
          <a:stretch/>
        </p:blipFill>
        <p:spPr>
          <a:xfrm>
            <a:off x="3223703" y="150000"/>
            <a:ext cx="5691697" cy="3153000"/>
          </a:xfrm>
          <a:prstGeom prst="rect">
            <a:avLst/>
          </a:prstGeom>
          <a:noFill/>
          <a:ln>
            <a:noFill/>
          </a:ln>
        </p:spPr>
      </p:pic>
      <p:sp>
        <p:nvSpPr>
          <p:cNvPr id="550" name="Google Shape;550;p54"/>
          <p:cNvSpPr txBox="1"/>
          <p:nvPr>
            <p:ph idx="4294967295" type="title"/>
          </p:nvPr>
        </p:nvSpPr>
        <p:spPr>
          <a:xfrm>
            <a:off x="376400" y="3255680"/>
            <a:ext cx="8366100" cy="4572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560"/>
              </a:spcBef>
              <a:spcAft>
                <a:spcPts val="0"/>
              </a:spcAft>
              <a:buClr>
                <a:srgbClr val="666666"/>
              </a:buClr>
              <a:buSzPts val="1800"/>
              <a:buFont typeface="Nunito Sans"/>
              <a:buChar char="❖"/>
            </a:pPr>
            <a:r>
              <a:rPr b="1" lang="en-US" sz="1800">
                <a:solidFill>
                  <a:srgbClr val="666666"/>
                </a:solidFill>
                <a:highlight>
                  <a:srgbClr val="FFFFFF"/>
                </a:highlight>
                <a:latin typeface="Nunito Sans"/>
                <a:ea typeface="Nunito Sans"/>
                <a:cs typeface="Nunito Sans"/>
                <a:sym typeface="Nunito Sans"/>
              </a:rPr>
              <a:t>TfL (Transport for London)</a:t>
            </a:r>
            <a:r>
              <a:rPr lang="en-US" sz="1800">
                <a:solidFill>
                  <a:srgbClr val="666666"/>
                </a:solidFill>
                <a:highlight>
                  <a:srgbClr val="FFFFFF"/>
                </a:highlight>
                <a:latin typeface="Nunito Sans"/>
                <a:ea typeface="Nunito Sans"/>
                <a:cs typeface="Nunito Sans"/>
                <a:sym typeface="Nunito Sans"/>
              </a:rPr>
              <a:t> is a Transportation Service Provider </a:t>
            </a:r>
            <a:br>
              <a:rPr lang="en-US" sz="1800">
                <a:solidFill>
                  <a:srgbClr val="666666"/>
                </a:solidFill>
                <a:highlight>
                  <a:srgbClr val="FFFFFF"/>
                </a:highlight>
                <a:latin typeface="Nunito Sans"/>
                <a:ea typeface="Nunito Sans"/>
                <a:cs typeface="Nunito Sans"/>
                <a:sym typeface="Nunito Sans"/>
              </a:rPr>
            </a:br>
            <a:r>
              <a:rPr lang="en-US" sz="1800">
                <a:solidFill>
                  <a:srgbClr val="666666"/>
                </a:solidFill>
                <a:highlight>
                  <a:srgbClr val="FFFFFF"/>
                </a:highlight>
                <a:latin typeface="Nunito Sans"/>
                <a:ea typeface="Nunito Sans"/>
                <a:cs typeface="Nunito Sans"/>
                <a:sym typeface="Nunito Sans"/>
              </a:rPr>
              <a:t>over 150 years.</a:t>
            </a:r>
            <a:endParaRPr sz="1800">
              <a:solidFill>
                <a:srgbClr val="666666"/>
              </a:solidFill>
              <a:highlight>
                <a:srgbClr val="FFFFFF"/>
              </a:highlight>
              <a:latin typeface="Nunito Sans"/>
              <a:ea typeface="Nunito Sans"/>
              <a:cs typeface="Nunito Sans"/>
              <a:sym typeface="Nunito Sans"/>
            </a:endParaRPr>
          </a:p>
          <a:p>
            <a:pPr indent="-342900" lvl="0" marL="457200" marR="0" rtl="0" algn="l">
              <a:lnSpc>
                <a:spcPct val="100000"/>
              </a:lnSpc>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Around 31 million journeys are made across the TfL network everyday.</a:t>
            </a:r>
            <a:endParaRPr sz="1800">
              <a:solidFill>
                <a:srgbClr val="666666"/>
              </a:solidFill>
              <a:highlight>
                <a:srgbClr val="FFFFFF"/>
              </a:highlight>
              <a:latin typeface="Nunito Sans"/>
              <a:ea typeface="Nunito Sans"/>
              <a:cs typeface="Nunito Sans"/>
              <a:sym typeface="Nunito Sans"/>
            </a:endParaRPr>
          </a:p>
          <a:p>
            <a:pPr indent="-342900" lvl="0" marL="457200" marR="0" rtl="0" algn="l">
              <a:lnSpc>
                <a:spcPct val="100000"/>
              </a:lnSpc>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TfL Integration Service is a service provided by </a:t>
            </a:r>
            <a:r>
              <a:rPr b="1" lang="en-US" sz="1800">
                <a:solidFill>
                  <a:srgbClr val="666666"/>
                </a:solidFill>
                <a:highlight>
                  <a:srgbClr val="FFFFFF"/>
                </a:highlight>
                <a:latin typeface="Nunito Sans"/>
                <a:ea typeface="Nunito Sans"/>
                <a:cs typeface="Nunito Sans"/>
                <a:sym typeface="Nunito Sans"/>
              </a:rPr>
              <a:t>IM (Information Management) </a:t>
            </a:r>
            <a:r>
              <a:rPr lang="en-US" sz="1800">
                <a:solidFill>
                  <a:srgbClr val="666666"/>
                </a:solidFill>
                <a:highlight>
                  <a:srgbClr val="FFFFFF"/>
                </a:highlight>
                <a:latin typeface="Nunito Sans"/>
                <a:ea typeface="Nunito Sans"/>
                <a:cs typeface="Nunito Sans"/>
                <a:sym typeface="Nunito Sans"/>
              </a:rPr>
              <a:t>department of TfL, which connects both IM and non-IM assets, and external organisations to provide/consume services to/from TfL. </a:t>
            </a:r>
            <a:endParaRPr sz="1800">
              <a:solidFill>
                <a:srgbClr val="666666"/>
              </a:solidFill>
              <a:highlight>
                <a:srgbClr val="FFFFFF"/>
              </a:highlight>
              <a:latin typeface="Nunito Sans"/>
              <a:ea typeface="Nunito Sans"/>
              <a:cs typeface="Nunito Sans"/>
              <a:sym typeface="Nunito Sans"/>
            </a:endParaRPr>
          </a:p>
          <a:p>
            <a:pPr indent="-342900" lvl="0" marL="457200" marR="0" rtl="0" algn="l">
              <a:lnSpc>
                <a:spcPct val="100000"/>
              </a:lnSpc>
              <a:spcBef>
                <a:spcPts val="1000"/>
              </a:spcBef>
              <a:spcAft>
                <a:spcPts val="1000"/>
              </a:spcAft>
              <a:buClr>
                <a:srgbClr val="666666"/>
              </a:buClr>
              <a:buSzPts val="1800"/>
              <a:buFont typeface="Nunito Sans"/>
              <a:buChar char="❖"/>
            </a:pPr>
            <a:r>
              <a:rPr b="1" lang="en-US" sz="1800">
                <a:solidFill>
                  <a:srgbClr val="666666"/>
                </a:solidFill>
                <a:highlight>
                  <a:srgbClr val="FFFFFF"/>
                </a:highlight>
                <a:latin typeface="Nunito Sans"/>
                <a:ea typeface="Nunito Sans"/>
                <a:cs typeface="Nunito Sans"/>
                <a:sym typeface="Nunito Sans"/>
              </a:rPr>
              <a:t>LondonWorks</a:t>
            </a:r>
            <a:r>
              <a:rPr lang="en-US" sz="1800">
                <a:solidFill>
                  <a:srgbClr val="666666"/>
                </a:solidFill>
                <a:highlight>
                  <a:srgbClr val="FFFFFF"/>
                </a:highlight>
                <a:latin typeface="Nunito Sans"/>
                <a:ea typeface="Nunito Sans"/>
                <a:cs typeface="Nunito Sans"/>
                <a:sym typeface="Nunito Sans"/>
              </a:rPr>
              <a:t> is a collection of applications used to manage the planning, programming, and delivery of street works on London’s road network. It is the definitive source of road and street works information throughout TfL.</a:t>
            </a:r>
            <a:endParaRPr sz="1400">
              <a:highlight>
                <a:srgbClr val="FFFFFF"/>
              </a:highlight>
              <a:latin typeface="Nunito Sans"/>
              <a:ea typeface="Nunito Sans"/>
              <a:cs typeface="Nunito Sans"/>
              <a:sym typeface="Nunito Sans"/>
            </a:endParaRPr>
          </a:p>
        </p:txBody>
      </p:sp>
      <p:sp>
        <p:nvSpPr>
          <p:cNvPr id="551" name="Google Shape;551;p54"/>
          <p:cNvSpPr txBox="1"/>
          <p:nvPr>
            <p:ph idx="4294967295" type="title"/>
          </p:nvPr>
        </p:nvSpPr>
        <p:spPr>
          <a:xfrm>
            <a:off x="535775" y="644733"/>
            <a:ext cx="8366100" cy="10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2"/>
              </a:buClr>
              <a:buSzPts val="3000"/>
              <a:buFont typeface="Raleway"/>
              <a:buNone/>
            </a:pPr>
            <a:r>
              <a:rPr b="1" lang="en-US" sz="3200">
                <a:solidFill>
                  <a:srgbClr val="F46524"/>
                </a:solidFill>
                <a:latin typeface="Nunito Sans"/>
                <a:ea typeface="Nunito Sans"/>
                <a:cs typeface="Nunito Sans"/>
                <a:sym typeface="Nunito Sans"/>
              </a:rPr>
              <a:t>LondonWorks</a:t>
            </a:r>
            <a:endParaRPr b="1" sz="3200">
              <a:solidFill>
                <a:srgbClr val="F46524"/>
              </a:solidFill>
              <a:latin typeface="Nunito Sans"/>
              <a:ea typeface="Nunito Sans"/>
              <a:cs typeface="Nunito Sans"/>
              <a:sym typeface="Nunito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55"/>
          <p:cNvPicPr preferRelativeResize="0"/>
          <p:nvPr/>
        </p:nvPicPr>
        <p:blipFill rotWithShape="1">
          <a:blip r:embed="rId3">
            <a:alphaModFix/>
          </a:blip>
          <a:srcRect b="0" l="0" r="0" t="0"/>
          <a:stretch/>
        </p:blipFill>
        <p:spPr>
          <a:xfrm>
            <a:off x="3935900" y="2458298"/>
            <a:ext cx="5208098" cy="4823566"/>
          </a:xfrm>
          <a:prstGeom prst="rect">
            <a:avLst/>
          </a:prstGeom>
          <a:noFill/>
          <a:ln>
            <a:noFill/>
          </a:ln>
        </p:spPr>
      </p:pic>
      <p:sp>
        <p:nvSpPr>
          <p:cNvPr id="557" name="Google Shape;557;p55"/>
          <p:cNvSpPr txBox="1"/>
          <p:nvPr>
            <p:ph idx="4294967295" type="title"/>
          </p:nvPr>
        </p:nvSpPr>
        <p:spPr>
          <a:xfrm>
            <a:off x="535775" y="644733"/>
            <a:ext cx="8366100" cy="10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2"/>
              </a:buClr>
              <a:buSzPts val="3000"/>
              <a:buFont typeface="Raleway"/>
              <a:buNone/>
            </a:pPr>
            <a:r>
              <a:rPr b="1" lang="en-US" sz="3200">
                <a:solidFill>
                  <a:srgbClr val="F46524"/>
                </a:solidFill>
                <a:latin typeface="Nunito Sans"/>
                <a:ea typeface="Nunito Sans"/>
                <a:cs typeface="Nunito Sans"/>
                <a:sym typeface="Nunito Sans"/>
              </a:rPr>
              <a:t>LondonWorks Architecture</a:t>
            </a:r>
            <a:endParaRPr b="1" sz="3200">
              <a:solidFill>
                <a:srgbClr val="F46524"/>
              </a:solidFill>
              <a:latin typeface="Nunito Sans"/>
              <a:ea typeface="Nunito Sans"/>
              <a:cs typeface="Nunito Sans"/>
              <a:sym typeface="Nunito Sans"/>
            </a:endParaRPr>
          </a:p>
        </p:txBody>
      </p:sp>
      <p:sp>
        <p:nvSpPr>
          <p:cNvPr id="558" name="Google Shape;558;p55"/>
          <p:cNvSpPr txBox="1"/>
          <p:nvPr>
            <p:ph idx="4294967295" type="title"/>
          </p:nvPr>
        </p:nvSpPr>
        <p:spPr>
          <a:xfrm>
            <a:off x="376400" y="1936000"/>
            <a:ext cx="4818600" cy="48316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56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Identity Service</a:t>
            </a:r>
            <a:r>
              <a:rPr lang="en-US" sz="1400">
                <a:solidFill>
                  <a:srgbClr val="666666"/>
                </a:solidFill>
                <a:highlight>
                  <a:srgbClr val="FFFFFF"/>
                </a:highlight>
                <a:latin typeface="Nunito Sans"/>
                <a:ea typeface="Nunito Sans"/>
                <a:cs typeface="Nunito Sans"/>
                <a:sym typeface="Nunito Sans"/>
              </a:rPr>
              <a:t> - Unified identity across TfL network</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Integration Service </a:t>
            </a:r>
            <a:r>
              <a:rPr lang="en-US" sz="1400">
                <a:solidFill>
                  <a:srgbClr val="666666"/>
                </a:solidFill>
                <a:highlight>
                  <a:srgbClr val="FFFFFF"/>
                </a:highlight>
                <a:latin typeface="Nunito Sans"/>
                <a:ea typeface="Nunito Sans"/>
                <a:cs typeface="Nunito Sans"/>
                <a:sym typeface="Nunito Sans"/>
              </a:rPr>
              <a:t>- TfL Integration Service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between databases, and various other applications</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API Manager</a:t>
            </a:r>
            <a:r>
              <a:rPr lang="en-US" sz="1400">
                <a:solidFill>
                  <a:srgbClr val="666666"/>
                </a:solidFill>
                <a:highlight>
                  <a:srgbClr val="FFFFFF"/>
                </a:highlight>
                <a:latin typeface="Nunito Sans"/>
                <a:ea typeface="Nunito Sans"/>
                <a:cs typeface="Nunito Sans"/>
                <a:sym typeface="Nunito Sans"/>
              </a:rPr>
              <a:t> - API management for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externally exposed APIs</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Analytics</a:t>
            </a:r>
            <a:r>
              <a:rPr lang="en-US" sz="1400">
                <a:solidFill>
                  <a:srgbClr val="666666"/>
                </a:solidFill>
                <a:highlight>
                  <a:srgbClr val="FFFFFF"/>
                </a:highlight>
                <a:latin typeface="Nunito Sans"/>
                <a:ea typeface="Nunito Sans"/>
                <a:cs typeface="Nunito Sans"/>
                <a:sym typeface="Nunito Sans"/>
              </a:rPr>
              <a:t> - Event filters and alerts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management</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100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Business Process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management on TfL Integration Service</a:t>
            </a:r>
            <a:endParaRPr sz="1400">
              <a:highlight>
                <a:srgbClr val="FFFFFF"/>
              </a:highlight>
              <a:latin typeface="Nunito Sans"/>
              <a:ea typeface="Nunito Sans"/>
              <a:cs typeface="Nunito Sans"/>
              <a:sym typeface="Nunito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Twitter Architecture</a:t>
            </a:r>
            <a:endParaRPr/>
          </a:p>
        </p:txBody>
      </p:sp>
      <p:sp>
        <p:nvSpPr>
          <p:cNvPr id="564" name="Google Shape;564;p56"/>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Open Sourced their technology:</a:t>
            </a:r>
            <a:endParaRPr/>
          </a:p>
          <a:p>
            <a:pPr indent="-285750" lvl="1" marL="742950" rtl="0" algn="l">
              <a:spcBef>
                <a:spcPts val="560"/>
              </a:spcBef>
              <a:spcAft>
                <a:spcPts val="0"/>
              </a:spcAft>
              <a:buClr>
                <a:schemeClr val="dk1"/>
              </a:buClr>
              <a:buSzPts val="2800"/>
              <a:buChar char="–"/>
            </a:pPr>
            <a:r>
              <a:rPr lang="en-US"/>
              <a:t>Finagle</a:t>
            </a:r>
            <a:endParaRPr/>
          </a:p>
          <a:p>
            <a:pPr indent="-285750" lvl="1" marL="742950" rtl="0" algn="l">
              <a:spcBef>
                <a:spcPts val="560"/>
              </a:spcBef>
              <a:spcAft>
                <a:spcPts val="0"/>
              </a:spcAft>
              <a:buClr>
                <a:schemeClr val="dk1"/>
              </a:buClr>
              <a:buSzPts val="2800"/>
              <a:buChar char="–"/>
            </a:pPr>
            <a:r>
              <a:rPr lang="en-US" u="sng">
                <a:solidFill>
                  <a:schemeClr val="hlink"/>
                </a:solidFill>
                <a:hlinkClick r:id="rId3"/>
              </a:rPr>
              <a:t>http://twitter.github.io/finagle/</a:t>
            </a:r>
            <a:endParaRPr/>
          </a:p>
          <a:p>
            <a:pPr indent="-285750" lvl="1" marL="742950" rtl="0" algn="l">
              <a:spcBef>
                <a:spcPts val="560"/>
              </a:spcBef>
              <a:spcAft>
                <a:spcPts val="0"/>
              </a:spcAft>
              <a:buClr>
                <a:schemeClr val="dk1"/>
              </a:buClr>
              <a:buSzPts val="2800"/>
              <a:buChar char="–"/>
            </a:pPr>
            <a:r>
              <a:rPr lang="en-US"/>
              <a:t>Called an RPC system, but completely asynchronous</a:t>
            </a:r>
            <a:endParaRPr/>
          </a:p>
          <a:p>
            <a:pPr indent="-285750" lvl="1" marL="742950" rtl="0" algn="l">
              <a:spcBef>
                <a:spcPts val="560"/>
              </a:spcBef>
              <a:spcAft>
                <a:spcPts val="0"/>
              </a:spcAft>
              <a:buClr>
                <a:schemeClr val="dk1"/>
              </a:buClr>
              <a:buSzPts val="2800"/>
              <a:buChar char="–"/>
            </a:pPr>
            <a:r>
              <a:rPr lang="en-US"/>
              <a:t>Based on “Services”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Montserrat"/>
              <a:buNone/>
            </a:pPr>
            <a:r>
              <a:rPr lang="en-US" sz="3200" u="sng">
                <a:solidFill>
                  <a:schemeClr val="hlink"/>
                </a:solidFill>
                <a:hlinkClick r:id="rId3"/>
              </a:rPr>
              <a:t>http://monkey.org/~marius/talks/twittersystems/#4</a:t>
            </a:r>
            <a:r>
              <a:rPr lang="en-US" sz="3200"/>
              <a:t> </a:t>
            </a:r>
            <a:endParaRPr/>
          </a:p>
        </p:txBody>
      </p:sp>
      <p:pic>
        <p:nvPicPr>
          <p:cNvPr id="570" name="Google Shape;570;p57"/>
          <p:cNvPicPr preferRelativeResize="0"/>
          <p:nvPr/>
        </p:nvPicPr>
        <p:blipFill rotWithShape="1">
          <a:blip r:embed="rId4">
            <a:alphaModFix/>
          </a:blip>
          <a:srcRect b="0" l="0" r="0" t="0"/>
          <a:stretch/>
        </p:blipFill>
        <p:spPr>
          <a:xfrm>
            <a:off x="762000" y="1417638"/>
            <a:ext cx="6924842" cy="446828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Boeing Digital Airline</a:t>
            </a:r>
            <a:endParaRPr/>
          </a:p>
        </p:txBody>
      </p:sp>
      <p:sp>
        <p:nvSpPr>
          <p:cNvPr id="576" name="Google Shape;576;p58"/>
          <p:cNvSpPr txBox="1"/>
          <p:nvPr>
            <p:ph idx="12" type="sldNum"/>
          </p:nvPr>
        </p:nvSpPr>
        <p:spPr>
          <a:xfrm>
            <a:off x="107950" y="6554788"/>
            <a:ext cx="242888" cy="26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pic>
        <p:nvPicPr>
          <p:cNvPr id="577" name="Google Shape;577;p58"/>
          <p:cNvPicPr preferRelativeResize="0"/>
          <p:nvPr/>
        </p:nvPicPr>
        <p:blipFill rotWithShape="1">
          <a:blip r:embed="rId3">
            <a:alphaModFix/>
          </a:blip>
          <a:srcRect b="0" l="0" r="0" t="0"/>
          <a:stretch/>
        </p:blipFill>
        <p:spPr>
          <a:xfrm>
            <a:off x="0" y="1417638"/>
            <a:ext cx="9144000" cy="5143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pic>
        <p:nvPicPr>
          <p:cNvPr id="582" name="Google Shape;582;p59"/>
          <p:cNvPicPr preferRelativeResize="0"/>
          <p:nvPr/>
        </p:nvPicPr>
        <p:blipFill rotWithShape="1">
          <a:blip r:embed="rId3">
            <a:alphaModFix/>
          </a:blip>
          <a:srcRect b="0" l="0" r="0" t="0"/>
          <a:stretch/>
        </p:blipFill>
        <p:spPr>
          <a:xfrm>
            <a:off x="304800" y="609600"/>
            <a:ext cx="8534400" cy="5676900"/>
          </a:xfrm>
          <a:prstGeom prst="rect">
            <a:avLst/>
          </a:prstGeom>
          <a:noFill/>
          <a:ln>
            <a:noFill/>
          </a:ln>
        </p:spPr>
      </p:pic>
      <p:sp>
        <p:nvSpPr>
          <p:cNvPr id="583" name="Google Shape;583;p59"/>
          <p:cNvSpPr txBox="1"/>
          <p:nvPr>
            <p:ph type="title"/>
          </p:nvPr>
        </p:nvSpPr>
        <p:spPr>
          <a:xfrm>
            <a:off x="174000" y="43975"/>
            <a:ext cx="8795999" cy="63269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800">
                <a:solidFill>
                  <a:srgbClr val="FF9900"/>
                </a:solidFill>
              </a:rPr>
              <a:t>Case Study : Boeing - A PaaS based Integration and API ecosystem</a:t>
            </a:r>
            <a:endParaRPr sz="1800">
              <a:solidFill>
                <a:srgbClr val="FF9900"/>
              </a:solidFill>
            </a:endParaRPr>
          </a:p>
          <a:p>
            <a:pPr indent="0" lvl="0" marL="0" rtl="0" algn="ctr">
              <a:spcBef>
                <a:spcPts val="0"/>
              </a:spcBef>
              <a:spcAft>
                <a:spcPts val="0"/>
              </a:spcAft>
              <a:buClr>
                <a:schemeClr val="dk1"/>
              </a:buClr>
              <a:buSzPts val="1800"/>
              <a:buFont typeface="Montserrat"/>
              <a:buNone/>
            </a:pPr>
            <a:r>
              <a:t/>
            </a:r>
            <a:endParaRPr sz="1800">
              <a:solidFill>
                <a:srgbClr val="FF99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pic>
        <p:nvPicPr>
          <p:cNvPr id="588" name="Google Shape;588;p60"/>
          <p:cNvPicPr preferRelativeResize="0"/>
          <p:nvPr/>
        </p:nvPicPr>
        <p:blipFill rotWithShape="1">
          <a:blip r:embed="rId3">
            <a:alphaModFix/>
          </a:blip>
          <a:srcRect b="0" l="0" r="0" t="0"/>
          <a:stretch/>
        </p:blipFill>
        <p:spPr>
          <a:xfrm>
            <a:off x="193637" y="792375"/>
            <a:ext cx="8601075" cy="5172075"/>
          </a:xfrm>
          <a:prstGeom prst="rect">
            <a:avLst/>
          </a:prstGeom>
          <a:noFill/>
          <a:ln>
            <a:noFill/>
          </a:ln>
        </p:spPr>
      </p:pic>
      <p:sp>
        <p:nvSpPr>
          <p:cNvPr id="589" name="Google Shape;589;p60"/>
          <p:cNvSpPr txBox="1"/>
          <p:nvPr>
            <p:ph type="title"/>
          </p:nvPr>
        </p:nvSpPr>
        <p:spPr>
          <a:xfrm>
            <a:off x="171825" y="274650"/>
            <a:ext cx="8795999" cy="63269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FF9900"/>
              </a:buClr>
              <a:buSzPts val="1800"/>
              <a:buFont typeface="Montserrat"/>
              <a:buNone/>
            </a:pPr>
            <a:r>
              <a:rPr lang="en-US" sz="1800">
                <a:solidFill>
                  <a:srgbClr val="FF9900"/>
                </a:solidFill>
              </a:rPr>
              <a:t>Case Study : Multi-tenanted Mobile Orchestration Gateway Platform</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1"/>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4400"/>
              <a:buFont typeface="Montserrat"/>
              <a:buNone/>
            </a:pPr>
            <a:r>
              <a:rPr lang="en-US"/>
              <a:t>Pay TV company</a:t>
            </a:r>
            <a:endParaRPr/>
          </a:p>
        </p:txBody>
      </p:sp>
      <p:sp>
        <p:nvSpPr>
          <p:cNvPr id="595" name="Google Shape;595;p61"/>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rmAutofit/>
          </a:bodyPr>
          <a:lstStyle/>
          <a:p>
            <a:pPr indent="-342900" lvl="0" marL="342900" rtl="0" algn="l">
              <a:spcBef>
                <a:spcPts val="0"/>
              </a:spcBef>
              <a:spcAft>
                <a:spcPts val="0"/>
              </a:spcAft>
              <a:buClr>
                <a:schemeClr val="dk1"/>
              </a:buClr>
              <a:buSzPts val="3200"/>
              <a:buChar char="•"/>
            </a:pPr>
            <a:r>
              <a:rPr lang="en-US"/>
              <a:t>Needed to scale up to provide instant pay-as-you-go on mobile devices</a:t>
            </a:r>
            <a:endParaRPr/>
          </a:p>
          <a:p>
            <a:pPr indent="-342900" lvl="0" marL="342900" rtl="0" algn="l">
              <a:spcBef>
                <a:spcPts val="640"/>
              </a:spcBef>
              <a:spcAft>
                <a:spcPts val="0"/>
              </a:spcAft>
              <a:buClr>
                <a:schemeClr val="dk1"/>
              </a:buClr>
              <a:buSzPts val="3200"/>
              <a:buChar char="•"/>
            </a:pPr>
            <a:r>
              <a:rPr lang="en-US"/>
              <a:t>Support Disaster Recovery (DR)</a:t>
            </a:r>
            <a:endParaRPr/>
          </a:p>
          <a:p>
            <a:pPr indent="-342900" lvl="0" marL="342900" rtl="0" algn="l">
              <a:spcBef>
                <a:spcPts val="640"/>
              </a:spcBef>
              <a:spcAft>
                <a:spcPts val="0"/>
              </a:spcAft>
              <a:buClr>
                <a:schemeClr val="dk1"/>
              </a:buClr>
              <a:buSzPts val="3200"/>
              <a:buChar char="•"/>
            </a:pPr>
            <a:r>
              <a:rPr lang="en-US"/>
              <a:t>Elastic Scale e.g. during an important football match</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62"/>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4400"/>
              <a:buFont typeface="Montserrat"/>
              <a:buNone/>
            </a:pPr>
            <a:r>
              <a:rPr lang="en-US"/>
              <a:t>Architecture</a:t>
            </a:r>
            <a:endParaRPr/>
          </a:p>
        </p:txBody>
      </p:sp>
      <p:sp>
        <p:nvSpPr>
          <p:cNvPr id="601" name="Google Shape;601;p62"/>
          <p:cNvSpPr/>
          <p:nvPr/>
        </p:nvSpPr>
        <p:spPr>
          <a:xfrm>
            <a:off x="1594096" y="2320684"/>
            <a:ext cx="2288547" cy="2627194"/>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Existing architecture</a:t>
            </a:r>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rPr b="1" lang="en-US" sz="1200">
                <a:solidFill>
                  <a:srgbClr val="0F243E"/>
                </a:solidFill>
                <a:latin typeface="Calibri"/>
                <a:ea typeface="Calibri"/>
                <a:cs typeface="Calibri"/>
                <a:sym typeface="Calibri"/>
              </a:rPr>
              <a:t>(no changes)</a:t>
            </a:r>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02" name="Google Shape;602;p62"/>
          <p:cNvSpPr/>
          <p:nvPr/>
        </p:nvSpPr>
        <p:spPr>
          <a:xfrm>
            <a:off x="4797043" y="3377629"/>
            <a:ext cx="3022410" cy="521686"/>
          </a:xfrm>
          <a:prstGeom prst="roundRect">
            <a:avLst>
              <a:gd fmla="val 50000" name="adj"/>
            </a:avLst>
          </a:prstGeom>
          <a:solidFill>
            <a:srgbClr val="F2F2F2"/>
          </a:solidFill>
          <a:ln cap="flat" cmpd="sng" w="12700">
            <a:solidFill>
              <a:srgbClr val="3F3F3F"/>
            </a:solidFill>
            <a:prstDash val="solid"/>
            <a:round/>
            <a:headEnd len="sm" w="sm" type="none"/>
            <a:tailEnd len="sm" w="sm" type="none"/>
          </a:ln>
          <a:effectLst>
            <a:outerShdw blurRad="76200" kx="-1200000" rotWithShape="0" algn="bl" sy="23000">
              <a:srgbClr val="000000">
                <a:alpha val="20000"/>
              </a:srgbClr>
            </a:outerShdw>
          </a:effectLst>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Integration Layer</a:t>
            </a:r>
            <a:endParaRPr/>
          </a:p>
        </p:txBody>
      </p:sp>
      <p:sp>
        <p:nvSpPr>
          <p:cNvPr id="603" name="Google Shape;603;p62"/>
          <p:cNvSpPr/>
          <p:nvPr/>
        </p:nvSpPr>
        <p:spPr>
          <a:xfrm>
            <a:off x="4784343" y="4203129"/>
            <a:ext cx="3022410" cy="521686"/>
          </a:xfrm>
          <a:prstGeom prst="roundRect">
            <a:avLst>
              <a:gd fmla="val 50000" name="adj"/>
            </a:avLst>
          </a:prstGeom>
          <a:solidFill>
            <a:srgbClr val="F2F2F2"/>
          </a:solidFill>
          <a:ln cap="flat" cmpd="sng" w="12700">
            <a:solidFill>
              <a:srgbClr val="3F3F3F"/>
            </a:solidFill>
            <a:prstDash val="solid"/>
            <a:round/>
            <a:headEnd len="sm" w="sm" type="none"/>
            <a:tailEnd len="sm" w="sm" type="none"/>
          </a:ln>
          <a:effectLst>
            <a:outerShdw blurRad="76200" kx="-1200000" rotWithShape="0" algn="bl" sy="23000">
              <a:srgbClr val="000000">
                <a:alpha val="20000"/>
              </a:srgbClr>
            </a:outerShdw>
          </a:effectLst>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Cloud/NoSQL Multi-Master Database </a:t>
            </a:r>
            <a:endParaRPr/>
          </a:p>
        </p:txBody>
      </p:sp>
      <p:sp>
        <p:nvSpPr>
          <p:cNvPr id="604" name="Google Shape;604;p62"/>
          <p:cNvSpPr/>
          <p:nvPr/>
        </p:nvSpPr>
        <p:spPr>
          <a:xfrm>
            <a:off x="4784343" y="2602929"/>
            <a:ext cx="3022410" cy="521686"/>
          </a:xfrm>
          <a:prstGeom prst="roundRect">
            <a:avLst>
              <a:gd fmla="val 1312" name="adj"/>
            </a:avLst>
          </a:prstGeom>
          <a:solidFill>
            <a:srgbClr val="F2F2F2"/>
          </a:solidFill>
          <a:ln cap="flat" cmpd="sng" w="12700">
            <a:solidFill>
              <a:srgbClr val="3F3F3F"/>
            </a:solidFill>
            <a:prstDash val="dash"/>
            <a:round/>
            <a:headEnd len="sm" w="sm" type="none"/>
            <a:tailEnd len="sm" w="sm" type="none"/>
          </a:ln>
          <a:effectLst>
            <a:outerShdw blurRad="76200" kx="-1200000" rotWithShape="0" algn="bl" sy="23000">
              <a:srgbClr val="000000">
                <a:alpha val="20000"/>
              </a:srgbClr>
            </a:outerShdw>
          </a:effectLst>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RESTful Services</a:t>
            </a:r>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05" name="Google Shape;605;p62"/>
          <p:cNvSpPr txBox="1"/>
          <p:nvPr/>
        </p:nvSpPr>
        <p:spPr>
          <a:xfrm>
            <a:off x="3844543" y="4123515"/>
            <a:ext cx="10728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F243E"/>
                </a:solidFill>
                <a:latin typeface="Calibri"/>
                <a:ea typeface="Calibri"/>
                <a:cs typeface="Calibri"/>
                <a:sym typeface="Calibri"/>
              </a:rPr>
              <a:t>Replication</a:t>
            </a:r>
            <a:endParaRPr/>
          </a:p>
        </p:txBody>
      </p:sp>
      <p:sp>
        <p:nvSpPr>
          <p:cNvPr id="606" name="Google Shape;606;p62"/>
          <p:cNvSpPr/>
          <p:nvPr/>
        </p:nvSpPr>
        <p:spPr>
          <a:xfrm>
            <a:off x="4619243" y="2396315"/>
            <a:ext cx="3302000" cy="3048000"/>
          </a:xfrm>
          <a:prstGeom prst="rect">
            <a:avLst/>
          </a:prstGeom>
          <a:noFill/>
          <a:ln cap="flat" cmpd="sng" w="19050">
            <a:solidFill>
              <a:srgbClr val="A5A5A5"/>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cxnSp>
        <p:nvCxnSpPr>
          <p:cNvPr id="607" name="Google Shape;607;p62"/>
          <p:cNvCxnSpPr>
            <a:endCxn id="603" idx="1"/>
          </p:cNvCxnSpPr>
          <p:nvPr/>
        </p:nvCxnSpPr>
        <p:spPr>
          <a:xfrm flipH="1" rot="10800000">
            <a:off x="3857343" y="4463972"/>
            <a:ext cx="927000" cy="2400"/>
          </a:xfrm>
          <a:prstGeom prst="straightConnector1">
            <a:avLst/>
          </a:prstGeom>
          <a:noFill/>
          <a:ln cap="flat" cmpd="sng" w="28575">
            <a:solidFill>
              <a:srgbClr val="339966"/>
            </a:solidFill>
            <a:prstDash val="solid"/>
            <a:round/>
            <a:headEnd len="sm" w="sm" type="none"/>
            <a:tailEnd len="med" w="med" type="stealth"/>
          </a:ln>
        </p:spPr>
      </p:cxnSp>
      <p:cxnSp>
        <p:nvCxnSpPr>
          <p:cNvPr id="608" name="Google Shape;608;p62"/>
          <p:cNvCxnSpPr>
            <a:stCxn id="602" idx="1"/>
            <a:endCxn id="601" idx="3"/>
          </p:cNvCxnSpPr>
          <p:nvPr/>
        </p:nvCxnSpPr>
        <p:spPr>
          <a:xfrm rot="10800000">
            <a:off x="3882643" y="3634272"/>
            <a:ext cx="914400" cy="4200"/>
          </a:xfrm>
          <a:prstGeom prst="straightConnector1">
            <a:avLst/>
          </a:prstGeom>
          <a:noFill/>
          <a:ln cap="flat" cmpd="sng" w="28575">
            <a:solidFill>
              <a:srgbClr val="339966"/>
            </a:solidFill>
            <a:prstDash val="solid"/>
            <a:round/>
            <a:headEnd len="sm" w="sm" type="none"/>
            <a:tailEnd len="med" w="med" type="stealth"/>
          </a:ln>
        </p:spPr>
      </p:cxnSp>
      <p:sp>
        <p:nvSpPr>
          <p:cNvPr id="609" name="Google Shape;609;p62"/>
          <p:cNvSpPr txBox="1"/>
          <p:nvPr/>
        </p:nvSpPr>
        <p:spPr>
          <a:xfrm>
            <a:off x="3857243" y="3298015"/>
            <a:ext cx="107279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F243E"/>
                </a:solidFill>
                <a:latin typeface="Calibri"/>
                <a:ea typeface="Calibri"/>
                <a:cs typeface="Calibri"/>
                <a:sym typeface="Calibri"/>
              </a:rPr>
              <a:t>Notification</a:t>
            </a:r>
            <a:endParaRPr/>
          </a:p>
        </p:txBody>
      </p:sp>
      <p:sp>
        <p:nvSpPr>
          <p:cNvPr id="610" name="Google Shape;610;p62"/>
          <p:cNvSpPr txBox="1"/>
          <p:nvPr/>
        </p:nvSpPr>
        <p:spPr>
          <a:xfrm>
            <a:off x="5559043" y="4949015"/>
            <a:ext cx="1582484"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0F243E"/>
                </a:solidFill>
                <a:latin typeface="Calibri"/>
                <a:ea typeface="Calibri"/>
                <a:cs typeface="Calibri"/>
                <a:sym typeface="Calibri"/>
              </a:rPr>
              <a:t>Cloud Platform</a:t>
            </a:r>
            <a:endParaRPr/>
          </a:p>
          <a:p>
            <a:pPr indent="0" lvl="0" marL="0" marR="0" rtl="0" algn="ctr">
              <a:spcBef>
                <a:spcPts val="0"/>
              </a:spcBef>
              <a:spcAft>
                <a:spcPts val="0"/>
              </a:spcAft>
              <a:buNone/>
            </a:pPr>
            <a:r>
              <a:rPr lang="en-US" sz="1400">
                <a:solidFill>
                  <a:srgbClr val="0F243E"/>
                </a:solidFill>
                <a:latin typeface="Calibri"/>
                <a:ea typeface="Calibri"/>
                <a:cs typeface="Calibri"/>
                <a:sym typeface="Calibri"/>
              </a:rPr>
              <a:t>Cloud Datacenter</a:t>
            </a:r>
            <a:endParaRPr/>
          </a:p>
        </p:txBody>
      </p:sp>
      <p:sp>
        <p:nvSpPr>
          <p:cNvPr id="611" name="Google Shape;611;p62"/>
          <p:cNvSpPr/>
          <p:nvPr/>
        </p:nvSpPr>
        <p:spPr>
          <a:xfrm>
            <a:off x="4619243" y="1608914"/>
            <a:ext cx="1003300" cy="544963"/>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Clients</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12" name="Google Shape;612;p62"/>
          <p:cNvSpPr/>
          <p:nvPr/>
        </p:nvSpPr>
        <p:spPr>
          <a:xfrm>
            <a:off x="5736843" y="1608914"/>
            <a:ext cx="1003300" cy="544963"/>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Clients</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13" name="Google Shape;613;p62"/>
          <p:cNvSpPr/>
          <p:nvPr/>
        </p:nvSpPr>
        <p:spPr>
          <a:xfrm>
            <a:off x="6854443" y="1608914"/>
            <a:ext cx="1003300" cy="544963"/>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Clients</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a:t>Why is Distributed Computing important?</a:t>
            </a:r>
            <a:endParaRPr/>
          </a:p>
        </p:txBody>
      </p:sp>
      <p:sp>
        <p:nvSpPr>
          <p:cNvPr id="110" name="Google Shape;110;p18"/>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Scale</a:t>
            </a:r>
            <a:endParaRPr/>
          </a:p>
          <a:p>
            <a:pPr indent="-342900" lvl="0" marL="342900" rtl="0" algn="l">
              <a:spcBef>
                <a:spcPts val="640"/>
              </a:spcBef>
              <a:spcAft>
                <a:spcPts val="0"/>
              </a:spcAft>
              <a:buClr>
                <a:schemeClr val="dk1"/>
              </a:buClr>
              <a:buSzPts val="3200"/>
              <a:buChar char="•"/>
            </a:pPr>
            <a:r>
              <a:rPr lang="en-US"/>
              <a:t>Evolution</a:t>
            </a:r>
            <a:endParaRPr/>
          </a:p>
          <a:p>
            <a:pPr indent="-342900" lvl="0" marL="342900" rtl="0" algn="l">
              <a:spcBef>
                <a:spcPts val="640"/>
              </a:spcBef>
              <a:spcAft>
                <a:spcPts val="0"/>
              </a:spcAft>
              <a:buClr>
                <a:schemeClr val="dk1"/>
              </a:buClr>
              <a:buSzPts val="3200"/>
              <a:buChar char="•"/>
            </a:pPr>
            <a:r>
              <a:rPr lang="en-US"/>
              <a:t>Integration</a:t>
            </a:r>
            <a:endParaRPr/>
          </a:p>
          <a:p>
            <a:pPr indent="-342900" lvl="0" marL="342900" rtl="0" algn="l">
              <a:spcBef>
                <a:spcPts val="640"/>
              </a:spcBef>
              <a:spcAft>
                <a:spcPts val="0"/>
              </a:spcAft>
              <a:buClr>
                <a:schemeClr val="dk1"/>
              </a:buClr>
              <a:buSzPts val="3200"/>
              <a:buChar char="•"/>
            </a:pPr>
            <a:r>
              <a:rPr lang="en-US"/>
              <a:t>Cross-boundary</a:t>
            </a:r>
            <a:endParaRPr/>
          </a:p>
          <a:p>
            <a:pPr indent="-342900" lvl="0" marL="342900" rtl="0" algn="l">
              <a:spcBef>
                <a:spcPts val="640"/>
              </a:spcBef>
              <a:spcAft>
                <a:spcPts val="0"/>
              </a:spcAft>
              <a:buClr>
                <a:schemeClr val="dk1"/>
              </a:buClr>
              <a:buSzPts val="3200"/>
              <a:buChar char="•"/>
            </a:pPr>
            <a:r>
              <a:rPr lang="en-US"/>
              <a:t>Resilience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Anti-patterns</a:t>
            </a:r>
            <a:endParaRPr/>
          </a:p>
        </p:txBody>
      </p:sp>
      <p:sp>
        <p:nvSpPr>
          <p:cNvPr id="619" name="Google Shape;619;p6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spcBef>
                <a:spcPts val="0"/>
              </a:spcBef>
              <a:spcAft>
                <a:spcPts val="0"/>
              </a:spcAft>
              <a:buClr>
                <a:schemeClr val="dk1"/>
              </a:buClr>
              <a:buSzPct val="100000"/>
              <a:buChar char="•"/>
            </a:pPr>
            <a:r>
              <a:rPr lang="en-US" sz="2000"/>
              <a:t>Use a full waterfall model</a:t>
            </a:r>
            <a:endParaRPr/>
          </a:p>
          <a:p>
            <a:pPr indent="-342900" lvl="0" marL="342900" rtl="0" algn="l">
              <a:spcBef>
                <a:spcPts val="340"/>
              </a:spcBef>
              <a:spcAft>
                <a:spcPts val="0"/>
              </a:spcAft>
              <a:buClr>
                <a:schemeClr val="dk1"/>
              </a:buClr>
              <a:buSzPct val="100000"/>
              <a:buChar char="•"/>
            </a:pPr>
            <a:r>
              <a:rPr lang="en-US" sz="2000"/>
              <a:t>Don</a:t>
            </a:r>
            <a:r>
              <a:rPr lang="en-US" sz="2000">
                <a:latin typeface="Arial"/>
                <a:ea typeface="Arial"/>
                <a:cs typeface="Arial"/>
                <a:sym typeface="Arial"/>
              </a:rPr>
              <a:t>’</a:t>
            </a:r>
            <a:r>
              <a:rPr lang="en-US" sz="2000"/>
              <a:t>t budget time for integration test</a:t>
            </a:r>
            <a:endParaRPr/>
          </a:p>
          <a:p>
            <a:pPr indent="-285750" lvl="1" marL="742950" rtl="0" algn="l">
              <a:spcBef>
                <a:spcPts val="340"/>
              </a:spcBef>
              <a:spcAft>
                <a:spcPts val="0"/>
              </a:spcAft>
              <a:buClr>
                <a:schemeClr val="dk1"/>
              </a:buClr>
              <a:buSzPct val="100000"/>
              <a:buChar char="–"/>
            </a:pPr>
            <a:r>
              <a:rPr lang="en-US" sz="2000"/>
              <a:t>Assume that standard coding unit test-&gt;integration test will work</a:t>
            </a:r>
            <a:endParaRPr/>
          </a:p>
          <a:p>
            <a:pPr indent="-342900" lvl="0" marL="342900" rtl="0" algn="l">
              <a:spcBef>
                <a:spcPts val="340"/>
              </a:spcBef>
              <a:spcAft>
                <a:spcPts val="0"/>
              </a:spcAft>
              <a:buClr>
                <a:schemeClr val="dk1"/>
              </a:buClr>
              <a:buSzPct val="100000"/>
              <a:buChar char="•"/>
            </a:pPr>
            <a:r>
              <a:rPr lang="en-US" sz="2000"/>
              <a:t>Build unit tests that don</a:t>
            </a:r>
            <a:r>
              <a:rPr lang="en-US" sz="2000">
                <a:latin typeface="Arial"/>
                <a:ea typeface="Arial"/>
                <a:cs typeface="Arial"/>
                <a:sym typeface="Arial"/>
              </a:rPr>
              <a:t>’</a:t>
            </a:r>
            <a:r>
              <a:rPr lang="en-US" sz="2000"/>
              <a:t>t test interoperability</a:t>
            </a:r>
            <a:endParaRPr/>
          </a:p>
          <a:p>
            <a:pPr indent="-285750" lvl="1" marL="742950" rtl="0" algn="l">
              <a:spcBef>
                <a:spcPts val="340"/>
              </a:spcBef>
              <a:spcAft>
                <a:spcPts val="0"/>
              </a:spcAft>
              <a:buClr>
                <a:schemeClr val="dk1"/>
              </a:buClr>
              <a:buSzPct val="100000"/>
              <a:buChar char="–"/>
            </a:pPr>
            <a:r>
              <a:rPr lang="en-US" sz="2000"/>
              <a:t>E.g. Simulate XML request/response inside the calling system rather than calling a remote system</a:t>
            </a:r>
            <a:endParaRPr/>
          </a:p>
          <a:p>
            <a:pPr indent="-342900" lvl="0" marL="342900" rtl="0" algn="l">
              <a:spcBef>
                <a:spcPts val="340"/>
              </a:spcBef>
              <a:spcAft>
                <a:spcPts val="0"/>
              </a:spcAft>
              <a:buClr>
                <a:schemeClr val="dk1"/>
              </a:buClr>
              <a:buSzPct val="100000"/>
              <a:buChar char="•"/>
            </a:pPr>
            <a:r>
              <a:rPr lang="en-US" sz="2000"/>
              <a:t>Wait until all the systems are ready before starting any integration test</a:t>
            </a:r>
            <a:endParaRPr/>
          </a:p>
          <a:p>
            <a:pPr indent="-285750" lvl="1" marL="742950" rtl="0" algn="l">
              <a:spcBef>
                <a:spcPts val="340"/>
              </a:spcBef>
              <a:spcAft>
                <a:spcPts val="0"/>
              </a:spcAft>
              <a:buClr>
                <a:schemeClr val="dk1"/>
              </a:buClr>
              <a:buSzPct val="100000"/>
              <a:buChar char="–"/>
            </a:pPr>
            <a:r>
              <a:rPr lang="en-US" sz="2000"/>
              <a:t>A delay to one system will hold up testing all the others</a:t>
            </a:r>
            <a:endParaRPr/>
          </a:p>
          <a:p>
            <a:pPr indent="-342900" lvl="0" marL="342900" rtl="0" algn="l">
              <a:spcBef>
                <a:spcPts val="340"/>
              </a:spcBef>
              <a:spcAft>
                <a:spcPts val="0"/>
              </a:spcAft>
              <a:buClr>
                <a:schemeClr val="dk1"/>
              </a:buClr>
              <a:buSzPct val="100000"/>
              <a:buChar char="•"/>
            </a:pPr>
            <a:r>
              <a:rPr lang="en-US" sz="2000"/>
              <a:t>Don</a:t>
            </a:r>
            <a:r>
              <a:rPr lang="en-US" sz="2000">
                <a:latin typeface="Arial"/>
                <a:ea typeface="Arial"/>
                <a:cs typeface="Arial"/>
                <a:sym typeface="Arial"/>
              </a:rPr>
              <a:t>’</a:t>
            </a:r>
            <a:r>
              <a:rPr lang="en-US" sz="2000"/>
              <a:t>t bother with continuous build and test</a:t>
            </a:r>
            <a:endParaRPr/>
          </a:p>
          <a:p>
            <a:pPr indent="-285750" lvl="1" marL="742950" rtl="0" algn="l">
              <a:spcBef>
                <a:spcPts val="340"/>
              </a:spcBef>
              <a:spcAft>
                <a:spcPts val="0"/>
              </a:spcAft>
              <a:buClr>
                <a:schemeClr val="dk1"/>
              </a:buClr>
              <a:buSzPct val="100000"/>
              <a:buChar char="–"/>
            </a:pPr>
            <a:r>
              <a:rPr lang="en-US" sz="2000"/>
              <a:t>Even better build by hand</a:t>
            </a:r>
            <a:endParaRPr/>
          </a:p>
          <a:p>
            <a:pPr indent="-285750" lvl="1" marL="742950" rtl="0" algn="l">
              <a:spcBef>
                <a:spcPts val="340"/>
              </a:spcBef>
              <a:spcAft>
                <a:spcPts val="0"/>
              </a:spcAft>
              <a:buClr>
                <a:schemeClr val="dk1"/>
              </a:buClr>
              <a:buSzPct val="100000"/>
              <a:buChar char="–"/>
            </a:pPr>
            <a:r>
              <a:rPr b="1" lang="en-US" sz="2000"/>
              <a:t>Even better </a:t>
            </a:r>
            <a:r>
              <a:rPr lang="en-US" sz="2000"/>
              <a:t>test by hand too</a:t>
            </a:r>
            <a:endParaRPr b="1" sz="2000"/>
          </a:p>
          <a:p>
            <a:pPr indent="-342900" lvl="0" marL="342900" rtl="0" algn="l">
              <a:spcBef>
                <a:spcPts val="340"/>
              </a:spcBef>
              <a:spcAft>
                <a:spcPts val="0"/>
              </a:spcAft>
              <a:buClr>
                <a:schemeClr val="dk1"/>
              </a:buClr>
              <a:buSzPct val="100000"/>
              <a:buChar char="•"/>
            </a:pPr>
            <a:r>
              <a:rPr lang="en-US" sz="2000"/>
              <a:t>Have a nice complex process to hand over from development to test</a:t>
            </a:r>
            <a:endParaRPr/>
          </a:p>
          <a:p>
            <a:pPr indent="-285750" lvl="1" marL="742950" rtl="0" algn="l">
              <a:spcBef>
                <a:spcPts val="340"/>
              </a:spcBef>
              <a:spcAft>
                <a:spcPts val="0"/>
              </a:spcAft>
              <a:buClr>
                <a:schemeClr val="dk1"/>
              </a:buClr>
              <a:buSzPct val="100000"/>
              <a:buChar char="–"/>
            </a:pPr>
            <a:r>
              <a:rPr lang="en-US" sz="2000"/>
              <a:t>That way each defect will take a long time</a:t>
            </a:r>
            <a:endParaRPr/>
          </a:p>
          <a:p>
            <a:pPr indent="-342900" lvl="0" marL="342900" rtl="0" algn="l">
              <a:spcBef>
                <a:spcPts val="340"/>
              </a:spcBef>
              <a:spcAft>
                <a:spcPts val="0"/>
              </a:spcAft>
              <a:buClr>
                <a:schemeClr val="dk1"/>
              </a:buClr>
              <a:buSzPct val="100000"/>
              <a:buChar char="•"/>
            </a:pPr>
            <a:r>
              <a:rPr lang="en-US" sz="2000"/>
              <a:t>Wait until the project is failing to find out your team doesn</a:t>
            </a:r>
            <a:r>
              <a:rPr lang="en-US" sz="2000">
                <a:latin typeface="Arial"/>
                <a:ea typeface="Arial"/>
                <a:cs typeface="Arial"/>
                <a:sym typeface="Arial"/>
              </a:rPr>
              <a:t>’</a:t>
            </a:r>
            <a:r>
              <a:rPr lang="en-US" sz="2000"/>
              <a:t>t have the skills</a:t>
            </a:r>
            <a:endParaRPr/>
          </a:p>
          <a:p>
            <a:pPr indent="-234950" lvl="0" marL="342900" rtl="0" algn="l">
              <a:spcBef>
                <a:spcPts val="340"/>
              </a:spcBef>
              <a:spcAft>
                <a:spcPts val="0"/>
              </a:spcAft>
              <a:buClr>
                <a:schemeClr val="dk1"/>
              </a:buClr>
              <a:buSzPct val="100000"/>
              <a:buNone/>
            </a:pPr>
            <a:r>
              <a:t/>
            </a:r>
            <a:endParaRPr sz="2000"/>
          </a:p>
          <a:p>
            <a:pPr indent="-234950" lvl="0" marL="342900" rtl="0" algn="l">
              <a:spcBef>
                <a:spcPts val="340"/>
              </a:spcBef>
              <a:spcAft>
                <a:spcPts val="0"/>
              </a:spcAft>
              <a:buClr>
                <a:schemeClr val="dk1"/>
              </a:buClr>
              <a:buSzPct val="100000"/>
              <a:buNone/>
            </a:pPr>
            <a:r>
              <a:t/>
            </a:r>
            <a:endParaRPr sz="2000"/>
          </a:p>
          <a:p>
            <a:pPr indent="-234950" lvl="0" marL="342900" rtl="0" algn="l">
              <a:spcBef>
                <a:spcPts val="340"/>
              </a:spcBef>
              <a:spcAft>
                <a:spcPts val="0"/>
              </a:spcAft>
              <a:buClr>
                <a:schemeClr val="dk1"/>
              </a:buClr>
              <a:buSzPct val="100000"/>
              <a:buNone/>
            </a:pPr>
            <a:r>
              <a:t/>
            </a:r>
            <a:endParaRPr sz="2000"/>
          </a:p>
          <a:p>
            <a:pPr indent="-177800" lvl="1" marL="742950" rtl="0" algn="l">
              <a:spcBef>
                <a:spcPts val="340"/>
              </a:spcBef>
              <a:spcAft>
                <a:spcPts val="0"/>
              </a:spcAft>
              <a:buClr>
                <a:schemeClr val="dk1"/>
              </a:buClr>
              <a:buSzPct val="100000"/>
              <a:buNone/>
            </a:pPr>
            <a:r>
              <a:t/>
            </a:r>
            <a:endParaRPr sz="2000"/>
          </a:p>
          <a:p>
            <a:pPr indent="-177800" lvl="1" marL="742950" rtl="0" algn="l">
              <a:spcBef>
                <a:spcPts val="340"/>
              </a:spcBef>
              <a:spcAft>
                <a:spcPts val="0"/>
              </a:spcAft>
              <a:buClr>
                <a:schemeClr val="dk1"/>
              </a:buClr>
              <a:buSzPct val="100000"/>
              <a:buNone/>
            </a:pPr>
            <a:r>
              <a:t/>
            </a:r>
            <a:endParaRPr sz="2000"/>
          </a:p>
          <a:p>
            <a:pPr indent="-234950" lvl="0" marL="342900" rtl="0" algn="l">
              <a:spcBef>
                <a:spcPts val="340"/>
              </a:spcBef>
              <a:spcAft>
                <a:spcPts val="0"/>
              </a:spcAft>
              <a:buClr>
                <a:schemeClr val="dk1"/>
              </a:buClr>
              <a:buSzPct val="100000"/>
              <a:buNone/>
            </a:pPr>
            <a:r>
              <a:t/>
            </a:r>
            <a:endParaRPr sz="20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Questions?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txBox="1"/>
          <p:nvPr/>
        </p:nvSpPr>
        <p:spPr>
          <a:xfrm>
            <a:off x="5410200" y="5558550"/>
            <a:ext cx="36403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Trebuchet MS"/>
                <a:ea typeface="Trebuchet MS"/>
                <a:cs typeface="Trebuchet MS"/>
                <a:sym typeface="Trebuchet MS"/>
              </a:rPr>
              <a:t>Source: Interview with Werner Vogels, ACM Queue</a:t>
            </a:r>
            <a:endParaRPr/>
          </a:p>
          <a:p>
            <a:pPr indent="0" lvl="0" marL="0" marR="0" rtl="0" algn="l">
              <a:spcBef>
                <a:spcPts val="0"/>
              </a:spcBef>
              <a:spcAft>
                <a:spcPts val="0"/>
              </a:spcAft>
              <a:buNone/>
            </a:pPr>
            <a:r>
              <a:rPr lang="en-US" sz="1200">
                <a:solidFill>
                  <a:schemeClr val="dk1"/>
                </a:solidFill>
                <a:latin typeface="Trebuchet MS"/>
                <a:ea typeface="Trebuchet MS"/>
                <a:cs typeface="Trebuchet MS"/>
                <a:sym typeface="Trebuchet MS"/>
              </a:rPr>
              <a:t>https://queue.acm.org/detail.cfm?id=1142065</a:t>
            </a:r>
            <a:endParaRPr sz="1200">
              <a:solidFill>
                <a:schemeClr val="dk1"/>
              </a:solidFill>
              <a:latin typeface="Trebuchet MS"/>
              <a:ea typeface="Trebuchet MS"/>
              <a:cs typeface="Trebuchet MS"/>
              <a:sym typeface="Trebuchet MS"/>
            </a:endParaRPr>
          </a:p>
        </p:txBody>
      </p:sp>
      <p:pic>
        <p:nvPicPr>
          <p:cNvPr id="117" name="Google Shape;117;p19"/>
          <p:cNvPicPr preferRelativeResize="0"/>
          <p:nvPr/>
        </p:nvPicPr>
        <p:blipFill rotWithShape="1">
          <a:blip r:embed="rId3">
            <a:alphaModFix/>
          </a:blip>
          <a:srcRect b="0" l="0" r="0" t="0"/>
          <a:stretch/>
        </p:blipFill>
        <p:spPr>
          <a:xfrm>
            <a:off x="60250" y="0"/>
            <a:ext cx="8991600" cy="5626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Arial"/>
              <a:buNone/>
            </a:pPr>
            <a:r>
              <a:rPr lang="en-US">
                <a:latin typeface="Arial"/>
                <a:ea typeface="Arial"/>
                <a:cs typeface="Arial"/>
                <a:sym typeface="Arial"/>
              </a:rPr>
              <a:t>“</a:t>
            </a:r>
            <a:r>
              <a:rPr lang="en-US"/>
              <a:t>Obidos</a:t>
            </a:r>
            <a:r>
              <a:rPr lang="en-US">
                <a:latin typeface="Arial"/>
                <a:ea typeface="Arial"/>
                <a:cs typeface="Arial"/>
                <a:sym typeface="Arial"/>
              </a:rPr>
              <a:t>”</a:t>
            </a:r>
            <a:endParaRPr/>
          </a:p>
        </p:txBody>
      </p:sp>
      <p:sp>
        <p:nvSpPr>
          <p:cNvPr id="124" name="Google Shape;124;p20"/>
          <p:cNvSpPr/>
          <p:nvPr/>
        </p:nvSpPr>
        <p:spPr>
          <a:xfrm>
            <a:off x="3810000" y="2057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25" name="Google Shape;125;p20"/>
          <p:cNvSpPr/>
          <p:nvPr/>
        </p:nvSpPr>
        <p:spPr>
          <a:xfrm>
            <a:off x="3810000" y="2895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26" name="Google Shape;126;p20"/>
          <p:cNvSpPr/>
          <p:nvPr/>
        </p:nvSpPr>
        <p:spPr>
          <a:xfrm>
            <a:off x="3810000" y="3733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27" name="Google Shape;127;p20"/>
          <p:cNvSpPr/>
          <p:nvPr/>
        </p:nvSpPr>
        <p:spPr>
          <a:xfrm>
            <a:off x="6172200" y="2438400"/>
            <a:ext cx="1524000" cy="1481138"/>
          </a:xfrm>
          <a:prstGeom prst="can">
            <a:avLst>
              <a:gd fmla="val 25000" name="adj"/>
            </a:avLst>
          </a:prstGeom>
          <a:solidFill>
            <a:srgbClr val="3399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Database</a:t>
            </a:r>
            <a:endParaRPr/>
          </a:p>
        </p:txBody>
      </p:sp>
      <p:sp>
        <p:nvSpPr>
          <p:cNvPr id="128" name="Google Shape;128;p20"/>
          <p:cNvSpPr/>
          <p:nvPr/>
        </p:nvSpPr>
        <p:spPr>
          <a:xfrm>
            <a:off x="3657600" y="1905000"/>
            <a:ext cx="5105400" cy="3657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 name="Google Shape;129;p20"/>
          <p:cNvSpPr txBox="1"/>
          <p:nvPr/>
        </p:nvSpPr>
        <p:spPr>
          <a:xfrm>
            <a:off x="5165725" y="5218113"/>
            <a:ext cx="2001838"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Single application</a:t>
            </a:r>
            <a:endParaRPr/>
          </a:p>
        </p:txBody>
      </p:sp>
      <p:pic>
        <p:nvPicPr>
          <p:cNvPr descr="BD18215_" id="130" name="Google Shape;130;p20"/>
          <p:cNvPicPr preferRelativeResize="0"/>
          <p:nvPr/>
        </p:nvPicPr>
        <p:blipFill rotWithShape="1">
          <a:blip r:embed="rId3">
            <a:alphaModFix/>
          </a:blip>
          <a:srcRect b="0" l="0" r="0" t="0"/>
          <a:stretch/>
        </p:blipFill>
        <p:spPr>
          <a:xfrm>
            <a:off x="1143000" y="2957512"/>
            <a:ext cx="1143000" cy="873125"/>
          </a:xfrm>
          <a:prstGeom prst="rect">
            <a:avLst/>
          </a:prstGeom>
          <a:noFill/>
          <a:ln>
            <a:noFill/>
          </a:ln>
        </p:spPr>
      </p:pic>
      <p:pic>
        <p:nvPicPr>
          <p:cNvPr descr="BD18215_" id="131" name="Google Shape;131;p20"/>
          <p:cNvPicPr preferRelativeResize="0"/>
          <p:nvPr/>
        </p:nvPicPr>
        <p:blipFill rotWithShape="1">
          <a:blip r:embed="rId3">
            <a:alphaModFix/>
          </a:blip>
          <a:srcRect b="0" l="0" r="0" t="0"/>
          <a:stretch/>
        </p:blipFill>
        <p:spPr>
          <a:xfrm>
            <a:off x="1295400" y="3109912"/>
            <a:ext cx="1143000" cy="873125"/>
          </a:xfrm>
          <a:prstGeom prst="rect">
            <a:avLst/>
          </a:prstGeom>
          <a:noFill/>
          <a:ln>
            <a:noFill/>
          </a:ln>
        </p:spPr>
      </p:pic>
      <p:pic>
        <p:nvPicPr>
          <p:cNvPr descr="BD18215_" id="132" name="Google Shape;132;p20"/>
          <p:cNvPicPr preferRelativeResize="0"/>
          <p:nvPr/>
        </p:nvPicPr>
        <p:blipFill rotWithShape="1">
          <a:blip r:embed="rId3">
            <a:alphaModFix/>
          </a:blip>
          <a:srcRect b="0" l="0" r="0" t="0"/>
          <a:stretch/>
        </p:blipFill>
        <p:spPr>
          <a:xfrm>
            <a:off x="1371600" y="3303587"/>
            <a:ext cx="1143000" cy="873125"/>
          </a:xfrm>
          <a:prstGeom prst="rect">
            <a:avLst/>
          </a:prstGeom>
          <a:noFill/>
          <a:ln>
            <a:noFill/>
          </a:ln>
        </p:spPr>
      </p:pic>
      <p:pic>
        <p:nvPicPr>
          <p:cNvPr descr="BD18215_" id="133" name="Google Shape;133;p20"/>
          <p:cNvPicPr preferRelativeResize="0"/>
          <p:nvPr/>
        </p:nvPicPr>
        <p:blipFill rotWithShape="1">
          <a:blip r:embed="rId3">
            <a:alphaModFix/>
          </a:blip>
          <a:srcRect b="0" l="0" r="0" t="0"/>
          <a:stretch/>
        </p:blipFill>
        <p:spPr>
          <a:xfrm>
            <a:off x="1447800" y="3497262"/>
            <a:ext cx="1143000" cy="873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But it was Successful!</a:t>
            </a:r>
            <a:endParaRPr/>
          </a:p>
        </p:txBody>
      </p:sp>
      <p:pic>
        <p:nvPicPr>
          <p:cNvPr id="140" name="Google Shape;140;p21"/>
          <p:cNvPicPr preferRelativeResize="0"/>
          <p:nvPr>
            <p:ph idx="1" type="body"/>
          </p:nvPr>
        </p:nvPicPr>
        <p:blipFill rotWithShape="1">
          <a:blip r:embed="rId3">
            <a:alphaModFix/>
          </a:blip>
          <a:srcRect b="0" l="0" r="0" t="0"/>
          <a:stretch/>
        </p:blipFill>
        <p:spPr>
          <a:xfrm>
            <a:off x="2209800" y="1524000"/>
            <a:ext cx="5105400" cy="3829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Internet Scale Up</a:t>
            </a:r>
            <a:endParaRPr/>
          </a:p>
        </p:txBody>
      </p:sp>
      <p:sp>
        <p:nvSpPr>
          <p:cNvPr id="147" name="Google Shape;147;p22"/>
          <p:cNvSpPr/>
          <p:nvPr/>
        </p:nvSpPr>
        <p:spPr>
          <a:xfrm>
            <a:off x="3810000" y="2057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48" name="Google Shape;148;p22"/>
          <p:cNvSpPr/>
          <p:nvPr/>
        </p:nvSpPr>
        <p:spPr>
          <a:xfrm>
            <a:off x="3810000" y="2895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49" name="Google Shape;149;p22"/>
          <p:cNvSpPr/>
          <p:nvPr/>
        </p:nvSpPr>
        <p:spPr>
          <a:xfrm>
            <a:off x="3810000" y="3733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50" name="Google Shape;150;p22"/>
          <p:cNvSpPr/>
          <p:nvPr/>
        </p:nvSpPr>
        <p:spPr>
          <a:xfrm>
            <a:off x="6172200" y="2438400"/>
            <a:ext cx="1524000" cy="1481138"/>
          </a:xfrm>
          <a:prstGeom prst="can">
            <a:avLst>
              <a:gd fmla="val 25000" name="adj"/>
            </a:avLst>
          </a:prstGeom>
          <a:solidFill>
            <a:srgbClr val="3399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Database</a:t>
            </a:r>
            <a:endParaRPr/>
          </a:p>
        </p:txBody>
      </p:sp>
      <p:pic>
        <p:nvPicPr>
          <p:cNvPr descr="BD18215_" id="151" name="Google Shape;151;p22"/>
          <p:cNvPicPr preferRelativeResize="0"/>
          <p:nvPr/>
        </p:nvPicPr>
        <p:blipFill rotWithShape="1">
          <a:blip r:embed="rId3">
            <a:alphaModFix/>
          </a:blip>
          <a:srcRect b="0" l="0" r="0" t="0"/>
          <a:stretch/>
        </p:blipFill>
        <p:spPr>
          <a:xfrm>
            <a:off x="1918884" y="2514600"/>
            <a:ext cx="1143000" cy="962025"/>
          </a:xfrm>
          <a:prstGeom prst="rect">
            <a:avLst/>
          </a:prstGeom>
          <a:noFill/>
          <a:ln>
            <a:noFill/>
          </a:ln>
        </p:spPr>
      </p:pic>
      <p:pic>
        <p:nvPicPr>
          <p:cNvPr descr="BD18215_" id="152" name="Google Shape;152;p22"/>
          <p:cNvPicPr preferRelativeResize="0"/>
          <p:nvPr/>
        </p:nvPicPr>
        <p:blipFill rotWithShape="1">
          <a:blip r:embed="rId3">
            <a:alphaModFix/>
          </a:blip>
          <a:srcRect b="0" l="0" r="0" t="0"/>
          <a:stretch/>
        </p:blipFill>
        <p:spPr>
          <a:xfrm>
            <a:off x="1766484" y="2784475"/>
            <a:ext cx="1143000" cy="962025"/>
          </a:xfrm>
          <a:prstGeom prst="rect">
            <a:avLst/>
          </a:prstGeom>
          <a:noFill/>
          <a:ln>
            <a:noFill/>
          </a:ln>
        </p:spPr>
      </p:pic>
      <p:pic>
        <p:nvPicPr>
          <p:cNvPr descr="BD18215_" id="153" name="Google Shape;153;p22"/>
          <p:cNvPicPr preferRelativeResize="0"/>
          <p:nvPr/>
        </p:nvPicPr>
        <p:blipFill rotWithShape="1">
          <a:blip r:embed="rId3">
            <a:alphaModFix/>
          </a:blip>
          <a:srcRect b="0" l="0" r="0" t="0"/>
          <a:stretch/>
        </p:blipFill>
        <p:spPr>
          <a:xfrm>
            <a:off x="1614084" y="3054350"/>
            <a:ext cx="1143000" cy="962025"/>
          </a:xfrm>
          <a:prstGeom prst="rect">
            <a:avLst/>
          </a:prstGeom>
          <a:noFill/>
          <a:ln>
            <a:noFill/>
          </a:ln>
        </p:spPr>
      </p:pic>
      <p:sp>
        <p:nvSpPr>
          <p:cNvPr id="154" name="Google Shape;154;p22"/>
          <p:cNvSpPr/>
          <p:nvPr/>
        </p:nvSpPr>
        <p:spPr>
          <a:xfrm>
            <a:off x="3657600" y="1905000"/>
            <a:ext cx="5105400" cy="3657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 name="Google Shape;155;p22"/>
          <p:cNvSpPr txBox="1"/>
          <p:nvPr/>
        </p:nvSpPr>
        <p:spPr>
          <a:xfrm>
            <a:off x="5165725" y="5218113"/>
            <a:ext cx="2001838"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Single application</a:t>
            </a:r>
            <a:endParaRPr/>
          </a:p>
        </p:txBody>
      </p:sp>
      <p:pic>
        <p:nvPicPr>
          <p:cNvPr descr="BD18215_" id="156" name="Google Shape;156;p22"/>
          <p:cNvPicPr preferRelativeResize="0"/>
          <p:nvPr/>
        </p:nvPicPr>
        <p:blipFill rotWithShape="1">
          <a:blip r:embed="rId3">
            <a:alphaModFix/>
          </a:blip>
          <a:srcRect b="0" l="0" r="0" t="0"/>
          <a:stretch/>
        </p:blipFill>
        <p:spPr>
          <a:xfrm>
            <a:off x="2071284" y="2590800"/>
            <a:ext cx="1143000" cy="962025"/>
          </a:xfrm>
          <a:prstGeom prst="rect">
            <a:avLst/>
          </a:prstGeom>
          <a:noFill/>
          <a:ln>
            <a:noFill/>
          </a:ln>
        </p:spPr>
      </p:pic>
      <p:pic>
        <p:nvPicPr>
          <p:cNvPr descr="BD18215_" id="157" name="Google Shape;157;p22"/>
          <p:cNvPicPr preferRelativeResize="0"/>
          <p:nvPr/>
        </p:nvPicPr>
        <p:blipFill rotWithShape="1">
          <a:blip r:embed="rId3">
            <a:alphaModFix/>
          </a:blip>
          <a:srcRect b="0" l="0" r="0" t="0"/>
          <a:stretch/>
        </p:blipFill>
        <p:spPr>
          <a:xfrm>
            <a:off x="1918884" y="2860675"/>
            <a:ext cx="1143000" cy="962025"/>
          </a:xfrm>
          <a:prstGeom prst="rect">
            <a:avLst/>
          </a:prstGeom>
          <a:noFill/>
          <a:ln>
            <a:noFill/>
          </a:ln>
        </p:spPr>
      </p:pic>
      <p:pic>
        <p:nvPicPr>
          <p:cNvPr descr="BD18215_" id="158" name="Google Shape;158;p22"/>
          <p:cNvPicPr preferRelativeResize="0"/>
          <p:nvPr/>
        </p:nvPicPr>
        <p:blipFill rotWithShape="1">
          <a:blip r:embed="rId3">
            <a:alphaModFix/>
          </a:blip>
          <a:srcRect b="0" l="0" r="0" t="0"/>
          <a:stretch/>
        </p:blipFill>
        <p:spPr>
          <a:xfrm>
            <a:off x="1766484" y="3130550"/>
            <a:ext cx="1143000" cy="962025"/>
          </a:xfrm>
          <a:prstGeom prst="rect">
            <a:avLst/>
          </a:prstGeom>
          <a:noFill/>
          <a:ln>
            <a:noFill/>
          </a:ln>
        </p:spPr>
      </p:pic>
      <p:pic>
        <p:nvPicPr>
          <p:cNvPr descr="BD18215_" id="159" name="Google Shape;159;p22"/>
          <p:cNvPicPr preferRelativeResize="0"/>
          <p:nvPr/>
        </p:nvPicPr>
        <p:blipFill rotWithShape="1">
          <a:blip r:embed="rId3">
            <a:alphaModFix/>
          </a:blip>
          <a:srcRect b="0" l="0" r="0" t="0"/>
          <a:stretch/>
        </p:blipFill>
        <p:spPr>
          <a:xfrm>
            <a:off x="2071284" y="3311525"/>
            <a:ext cx="1143000" cy="962025"/>
          </a:xfrm>
          <a:prstGeom prst="rect">
            <a:avLst/>
          </a:prstGeom>
          <a:noFill/>
          <a:ln>
            <a:noFill/>
          </a:ln>
        </p:spPr>
      </p:pic>
      <p:pic>
        <p:nvPicPr>
          <p:cNvPr descr="BD18215_" id="160" name="Google Shape;160;p22"/>
          <p:cNvPicPr preferRelativeResize="0"/>
          <p:nvPr/>
        </p:nvPicPr>
        <p:blipFill rotWithShape="1">
          <a:blip r:embed="rId3">
            <a:alphaModFix/>
          </a:blip>
          <a:srcRect b="0" l="0" r="0" t="0"/>
          <a:stretch/>
        </p:blipFill>
        <p:spPr>
          <a:xfrm>
            <a:off x="1918884" y="3581400"/>
            <a:ext cx="1143000" cy="962025"/>
          </a:xfrm>
          <a:prstGeom prst="rect">
            <a:avLst/>
          </a:prstGeom>
          <a:noFill/>
          <a:ln>
            <a:noFill/>
          </a:ln>
        </p:spPr>
      </p:pic>
      <p:pic>
        <p:nvPicPr>
          <p:cNvPr descr="BD18215_" id="161" name="Google Shape;161;p22"/>
          <p:cNvPicPr preferRelativeResize="0"/>
          <p:nvPr/>
        </p:nvPicPr>
        <p:blipFill rotWithShape="1">
          <a:blip r:embed="rId3">
            <a:alphaModFix/>
          </a:blip>
          <a:srcRect b="0" l="0" r="0" t="0"/>
          <a:stretch/>
        </p:blipFill>
        <p:spPr>
          <a:xfrm>
            <a:off x="1766484" y="3851275"/>
            <a:ext cx="1143000" cy="962025"/>
          </a:xfrm>
          <a:prstGeom prst="rect">
            <a:avLst/>
          </a:prstGeom>
          <a:noFill/>
          <a:ln>
            <a:noFill/>
          </a:ln>
        </p:spPr>
      </p:pic>
      <p:pic>
        <p:nvPicPr>
          <p:cNvPr descr="BD18215_" id="162" name="Google Shape;162;p22"/>
          <p:cNvPicPr preferRelativeResize="0"/>
          <p:nvPr/>
        </p:nvPicPr>
        <p:blipFill rotWithShape="1">
          <a:blip r:embed="rId3">
            <a:alphaModFix/>
          </a:blip>
          <a:srcRect b="0" l="0" r="0" t="0"/>
          <a:stretch/>
        </p:blipFill>
        <p:spPr>
          <a:xfrm>
            <a:off x="1309284" y="2133600"/>
            <a:ext cx="1143000" cy="962025"/>
          </a:xfrm>
          <a:prstGeom prst="rect">
            <a:avLst/>
          </a:prstGeom>
          <a:noFill/>
          <a:ln>
            <a:noFill/>
          </a:ln>
        </p:spPr>
      </p:pic>
      <p:pic>
        <p:nvPicPr>
          <p:cNvPr descr="BD18215_" id="163" name="Google Shape;163;p22"/>
          <p:cNvPicPr preferRelativeResize="0"/>
          <p:nvPr/>
        </p:nvPicPr>
        <p:blipFill rotWithShape="1">
          <a:blip r:embed="rId3">
            <a:alphaModFix/>
          </a:blip>
          <a:srcRect b="0" l="0" r="0" t="0"/>
          <a:stretch/>
        </p:blipFill>
        <p:spPr>
          <a:xfrm>
            <a:off x="1156884" y="2403475"/>
            <a:ext cx="1143000" cy="962025"/>
          </a:xfrm>
          <a:prstGeom prst="rect">
            <a:avLst/>
          </a:prstGeom>
          <a:noFill/>
          <a:ln>
            <a:noFill/>
          </a:ln>
        </p:spPr>
      </p:pic>
      <p:pic>
        <p:nvPicPr>
          <p:cNvPr descr="BD18215_" id="164" name="Google Shape;164;p22"/>
          <p:cNvPicPr preferRelativeResize="0"/>
          <p:nvPr/>
        </p:nvPicPr>
        <p:blipFill rotWithShape="1">
          <a:blip r:embed="rId3">
            <a:alphaModFix/>
          </a:blip>
          <a:srcRect b="0" l="0" r="0" t="0"/>
          <a:stretch/>
        </p:blipFill>
        <p:spPr>
          <a:xfrm>
            <a:off x="1233084" y="3200400"/>
            <a:ext cx="1143000" cy="962025"/>
          </a:xfrm>
          <a:prstGeom prst="rect">
            <a:avLst/>
          </a:prstGeom>
          <a:noFill/>
          <a:ln>
            <a:noFill/>
          </a:ln>
        </p:spPr>
      </p:pic>
      <p:pic>
        <p:nvPicPr>
          <p:cNvPr descr="BD18215_" id="165" name="Google Shape;165;p22"/>
          <p:cNvPicPr preferRelativeResize="0"/>
          <p:nvPr/>
        </p:nvPicPr>
        <p:blipFill rotWithShape="1">
          <a:blip r:embed="rId3">
            <a:alphaModFix/>
          </a:blip>
          <a:srcRect b="0" l="0" r="0" t="0"/>
          <a:stretch/>
        </p:blipFill>
        <p:spPr>
          <a:xfrm>
            <a:off x="1918884" y="2168525"/>
            <a:ext cx="1143000" cy="962025"/>
          </a:xfrm>
          <a:prstGeom prst="rect">
            <a:avLst/>
          </a:prstGeom>
          <a:noFill/>
          <a:ln>
            <a:noFill/>
          </a:ln>
        </p:spPr>
      </p:pic>
      <p:pic>
        <p:nvPicPr>
          <p:cNvPr descr="BD18215_" id="166" name="Google Shape;166;p22"/>
          <p:cNvPicPr preferRelativeResize="0"/>
          <p:nvPr/>
        </p:nvPicPr>
        <p:blipFill rotWithShape="1">
          <a:blip r:embed="rId3">
            <a:alphaModFix/>
          </a:blip>
          <a:srcRect b="0" l="0" r="0" t="0"/>
          <a:stretch/>
        </p:blipFill>
        <p:spPr>
          <a:xfrm>
            <a:off x="1766484" y="2438400"/>
            <a:ext cx="1143000" cy="962025"/>
          </a:xfrm>
          <a:prstGeom prst="rect">
            <a:avLst/>
          </a:prstGeom>
          <a:noFill/>
          <a:ln>
            <a:noFill/>
          </a:ln>
        </p:spPr>
      </p:pic>
      <p:pic>
        <p:nvPicPr>
          <p:cNvPr descr="BD18215_" id="167" name="Google Shape;167;p22"/>
          <p:cNvPicPr preferRelativeResize="0"/>
          <p:nvPr/>
        </p:nvPicPr>
        <p:blipFill rotWithShape="1">
          <a:blip r:embed="rId3">
            <a:alphaModFix/>
          </a:blip>
          <a:srcRect b="0" l="0" r="0" t="0"/>
          <a:stretch/>
        </p:blipFill>
        <p:spPr>
          <a:xfrm>
            <a:off x="1614084" y="2708275"/>
            <a:ext cx="1143000" cy="962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